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6.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7.xml" ContentType="application/vnd.openxmlformats-officedocument.theme+xml"/>
  <Override PartName="/ppt/slideLayouts/slideLayout2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 id="2147483739" r:id="rId2"/>
    <p:sldMasterId id="2147483742" r:id="rId3"/>
    <p:sldMasterId id="2147483745" r:id="rId4"/>
    <p:sldMasterId id="2147483748" r:id="rId5"/>
    <p:sldMasterId id="2147483751" r:id="rId6"/>
    <p:sldMasterId id="2147483754" r:id="rId7"/>
    <p:sldMasterId id="2147483757" r:id="rId8"/>
  </p:sldMasterIdLst>
  <p:notesMasterIdLst>
    <p:notesMasterId r:id="rId24"/>
  </p:notesMasterIdLst>
  <p:handoutMasterIdLst>
    <p:handoutMasterId r:id="rId25"/>
  </p:handoutMasterIdLst>
  <p:sldIdLst>
    <p:sldId id="333" r:id="rId9"/>
    <p:sldId id="656" r:id="rId10"/>
    <p:sldId id="654" r:id="rId11"/>
    <p:sldId id="660" r:id="rId12"/>
    <p:sldId id="1471" r:id="rId13"/>
    <p:sldId id="659" r:id="rId14"/>
    <p:sldId id="662" r:id="rId15"/>
    <p:sldId id="658" r:id="rId16"/>
    <p:sldId id="1479" r:id="rId17"/>
    <p:sldId id="1481" r:id="rId18"/>
    <p:sldId id="1482" r:id="rId19"/>
    <p:sldId id="1480" r:id="rId20"/>
    <p:sldId id="1486" r:id="rId21"/>
    <p:sldId id="1487" r:id="rId22"/>
    <p:sldId id="651" r:id="rId2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19A046E-6B9B-4036-B476-3C61FA445E45}">
          <p14:sldIdLst>
            <p14:sldId id="333"/>
            <p14:sldId id="656"/>
            <p14:sldId id="654"/>
            <p14:sldId id="660"/>
            <p14:sldId id="1471"/>
            <p14:sldId id="659"/>
            <p14:sldId id="662"/>
            <p14:sldId id="658"/>
            <p14:sldId id="1479"/>
            <p14:sldId id="1481"/>
            <p14:sldId id="1482"/>
            <p14:sldId id="1480"/>
            <p14:sldId id="1486"/>
            <p14:sldId id="1487"/>
            <p14:sldId id="651"/>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AF64"/>
    <a:srgbClr val="4F2683"/>
    <a:srgbClr val="FFC850"/>
    <a:srgbClr val="F8971D"/>
    <a:srgbClr val="D95E2D"/>
    <a:srgbClr val="CBCBCB"/>
    <a:srgbClr val="5F5F5F"/>
    <a:srgbClr val="28A0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53" autoAdjust="0"/>
    <p:restoredTop sz="94694" autoAdjust="0"/>
  </p:normalViewPr>
  <p:slideViewPr>
    <p:cSldViewPr snapToGrid="0" snapToObjects="1">
      <p:cViewPr varScale="1">
        <p:scale>
          <a:sx n="67" d="100"/>
          <a:sy n="67" d="100"/>
        </p:scale>
        <p:origin x="1068" y="7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C237F4-301F-DA43-B4D4-E7BBDEBBA09E}"/>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B11B5A49-48AF-034C-888A-9F420170DB79}"/>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915257D-0302-624C-884C-F50B299F7386}" type="datetime1">
              <a:rPr lang="en-GB" smtClean="0"/>
              <a:t>14/04/2022</a:t>
            </a:fld>
            <a:endParaRPr lang="en-US" dirty="0"/>
          </a:p>
        </p:txBody>
      </p:sp>
      <p:sp>
        <p:nvSpPr>
          <p:cNvPr id="4" name="Footer Placeholder 3">
            <a:extLst>
              <a:ext uri="{FF2B5EF4-FFF2-40B4-BE49-F238E27FC236}">
                <a16:creationId xmlns:a16="http://schemas.microsoft.com/office/drawing/2014/main" id="{DD87F3C0-AD34-5A4A-B27E-250862593F2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7F409813-B459-4743-BF34-C8B2C8433729}"/>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2BC4545-25F6-944D-86CF-EA81BD38560F}" type="slidenum">
              <a:rPr lang="en-US" smtClean="0"/>
              <a:t>‹#›</a:t>
            </a:fld>
            <a:endParaRPr lang="en-US" dirty="0"/>
          </a:p>
        </p:txBody>
      </p:sp>
    </p:spTree>
    <p:extLst>
      <p:ext uri="{BB962C8B-B14F-4D97-AF65-F5344CB8AC3E}">
        <p14:creationId xmlns:p14="http://schemas.microsoft.com/office/powerpoint/2010/main" val="330400550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B4282689-571A-B24B-9671-370EFB1AD43C}" type="datetime1">
              <a:rPr lang="en-GB" smtClean="0"/>
              <a:t>14/04/2022</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24B85F33-7DA6-424A-BEB6-8E621AFB5FBA}" type="slidenum">
              <a:rPr lang="en-US" smtClean="0"/>
              <a:t>‹#›</a:t>
            </a:fld>
            <a:endParaRPr lang="en-US" dirty="0"/>
          </a:p>
        </p:txBody>
      </p:sp>
    </p:spTree>
    <p:extLst>
      <p:ext uri="{BB962C8B-B14F-4D97-AF65-F5344CB8AC3E}">
        <p14:creationId xmlns:p14="http://schemas.microsoft.com/office/powerpoint/2010/main" val="2072169303"/>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303F3DA-6B88-4952-991F-FE04B3617CAF}" type="slidenum">
              <a:rPr lang="en-GB" smtClean="0"/>
              <a:t>2</a:t>
            </a:fld>
            <a:endParaRPr lang="en-GB" dirty="0"/>
          </a:p>
        </p:txBody>
      </p:sp>
    </p:spTree>
    <p:extLst>
      <p:ext uri="{BB962C8B-B14F-4D97-AF65-F5344CB8AC3E}">
        <p14:creationId xmlns:p14="http://schemas.microsoft.com/office/powerpoint/2010/main" val="2761921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303F3DA-6B88-4952-991F-FE04B3617CAF}" type="slidenum">
              <a:rPr lang="en-GB" smtClean="0"/>
              <a:t>8</a:t>
            </a:fld>
            <a:endParaRPr lang="en-GB" dirty="0"/>
          </a:p>
        </p:txBody>
      </p:sp>
    </p:spTree>
    <p:extLst>
      <p:ext uri="{BB962C8B-B14F-4D97-AF65-F5344CB8AC3E}">
        <p14:creationId xmlns:p14="http://schemas.microsoft.com/office/powerpoint/2010/main" val="413763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303F3DA-6B88-4952-991F-FE04B3617CAF}" type="slidenum">
              <a:rPr lang="en-GB" smtClean="0"/>
              <a:t>15</a:t>
            </a:fld>
            <a:endParaRPr lang="en-GB" dirty="0"/>
          </a:p>
        </p:txBody>
      </p:sp>
    </p:spTree>
    <p:extLst>
      <p:ext uri="{BB962C8B-B14F-4D97-AF65-F5344CB8AC3E}">
        <p14:creationId xmlns:p14="http://schemas.microsoft.com/office/powerpoint/2010/main" val="27619213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lnSpc>
                <a:spcPct val="100000"/>
              </a:lnSpc>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3654CED2-8856-3049-BBDE-40994C100428}" type="datetime1">
              <a:rPr lang="en-GB" smtClean="0"/>
              <a:t>14/04/2022</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12" name="Straight Connector 11">
            <a:extLst>
              <a:ext uri="{FF2B5EF4-FFF2-40B4-BE49-F238E27FC236}">
                <a16:creationId xmlns:a16="http://schemas.microsoft.com/office/drawing/2014/main" id="{D4C4D7DC-7B20-2449-BD2E-3B9518959AF8}"/>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443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60995-D774-0A46-B467-2C52A93CA7D5}"/>
              </a:ext>
            </a:extLst>
          </p:cNvPr>
          <p:cNvSpPr>
            <a:spLocks noGrp="1"/>
          </p:cNvSpPr>
          <p:nvPr>
            <p:ph type="title" hasCustomPrompt="1"/>
          </p:nvPr>
        </p:nvSpPr>
        <p:spPr>
          <a:xfrm>
            <a:off x="366850" y="1049656"/>
            <a:ext cx="11461476" cy="823912"/>
          </a:xfrm>
        </p:spPr>
        <p:txBody>
          <a:bodyPr anchor="b" anchorCtr="0"/>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ADF04D1-1D24-8545-BE44-8F5347713A93}"/>
              </a:ext>
            </a:extLst>
          </p:cNvPr>
          <p:cNvSpPr>
            <a:spLocks noGrp="1"/>
          </p:cNvSpPr>
          <p:nvPr>
            <p:ph type="body" idx="1"/>
          </p:nvPr>
        </p:nvSpPr>
        <p:spPr>
          <a:xfrm>
            <a:off x="363674" y="2020823"/>
            <a:ext cx="5633901" cy="667132"/>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a:extLst>
              <a:ext uri="{FF2B5EF4-FFF2-40B4-BE49-F238E27FC236}">
                <a16:creationId xmlns:a16="http://schemas.microsoft.com/office/drawing/2014/main" id="{55B6AAA1-70A3-BA4A-9EA1-2C0F8F534E73}"/>
              </a:ext>
            </a:extLst>
          </p:cNvPr>
          <p:cNvSpPr>
            <a:spLocks noGrp="1"/>
          </p:cNvSpPr>
          <p:nvPr>
            <p:ph sz="half" idx="2"/>
          </p:nvPr>
        </p:nvSpPr>
        <p:spPr>
          <a:xfrm>
            <a:off x="363674" y="2687955"/>
            <a:ext cx="5633901" cy="3493389"/>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Text Placeholder 4">
            <a:extLst>
              <a:ext uri="{FF2B5EF4-FFF2-40B4-BE49-F238E27FC236}">
                <a16:creationId xmlns:a16="http://schemas.microsoft.com/office/drawing/2014/main" id="{671D8837-ABB3-9045-A4A0-A0A5FC6AA592}"/>
              </a:ext>
            </a:extLst>
          </p:cNvPr>
          <p:cNvSpPr>
            <a:spLocks noGrp="1"/>
          </p:cNvSpPr>
          <p:nvPr>
            <p:ph type="body" sz="quarter" idx="3"/>
          </p:nvPr>
        </p:nvSpPr>
        <p:spPr>
          <a:xfrm>
            <a:off x="6172200" y="2020823"/>
            <a:ext cx="5659302" cy="667131"/>
          </a:xfrm>
        </p:spPr>
        <p:txBody>
          <a:bodyPr anchor="b"/>
          <a:lstStyle>
            <a:lvl1pPr marL="0" indent="0">
              <a:buNone/>
              <a:defRPr sz="2400" b="0">
                <a:solidFill>
                  <a:srgbClr val="4F2683"/>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a:extLst>
              <a:ext uri="{FF2B5EF4-FFF2-40B4-BE49-F238E27FC236}">
                <a16:creationId xmlns:a16="http://schemas.microsoft.com/office/drawing/2014/main" id="{63B003F8-FB36-8345-915A-295EB74B008A}"/>
              </a:ext>
            </a:extLst>
          </p:cNvPr>
          <p:cNvSpPr>
            <a:spLocks noGrp="1"/>
          </p:cNvSpPr>
          <p:nvPr>
            <p:ph sz="quarter" idx="4"/>
          </p:nvPr>
        </p:nvSpPr>
        <p:spPr>
          <a:xfrm>
            <a:off x="6172200" y="2687955"/>
            <a:ext cx="5652950" cy="3493389"/>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0722EADB-22A1-8E4B-9314-AB7EC8B1324E}"/>
              </a:ext>
            </a:extLst>
          </p:cNvPr>
          <p:cNvSpPr>
            <a:spLocks noGrp="1"/>
          </p:cNvSpPr>
          <p:nvPr>
            <p:ph type="dt" sz="half" idx="10"/>
          </p:nvPr>
        </p:nvSpPr>
        <p:spPr/>
        <p:txBody>
          <a:bodyPr/>
          <a:lstStyle/>
          <a:p>
            <a:fld id="{AAA2A2E7-967D-8549-90F5-C1C435E24400}" type="datetime1">
              <a:rPr lang="en-GB" smtClean="0"/>
              <a:t>14/04/2022</a:t>
            </a:fld>
            <a:endParaRPr lang="en-US" dirty="0"/>
          </a:p>
        </p:txBody>
      </p:sp>
      <p:sp>
        <p:nvSpPr>
          <p:cNvPr id="8" name="Footer Placeholder 7">
            <a:extLst>
              <a:ext uri="{FF2B5EF4-FFF2-40B4-BE49-F238E27FC236}">
                <a16:creationId xmlns:a16="http://schemas.microsoft.com/office/drawing/2014/main" id="{52B18BC9-147E-784E-892C-8C5F90439AC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CF70956-C20B-964F-AF08-04651053C595}"/>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10" name="Straight Connector 9">
            <a:extLst>
              <a:ext uri="{FF2B5EF4-FFF2-40B4-BE49-F238E27FC236}">
                <a16:creationId xmlns:a16="http://schemas.microsoft.com/office/drawing/2014/main" id="{532EE56D-C1D9-934A-9AE7-442A7B872363}"/>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48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E392B-BBD6-EF4B-A321-10EC5C35DA99}"/>
              </a:ext>
            </a:extLst>
          </p:cNvPr>
          <p:cNvSpPr>
            <a:spLocks noGrp="1"/>
          </p:cNvSpPr>
          <p:nvPr>
            <p:ph type="title" hasCustomPrompt="1"/>
          </p:nvPr>
        </p:nvSpPr>
        <p:spPr>
          <a:xfrm>
            <a:off x="366850" y="1031292"/>
            <a:ext cx="11458300" cy="842276"/>
          </a:xfrm>
        </p:spPr>
        <p:txBody>
          <a:bodyPr anchor="b" anchorCtr="0"/>
          <a:lstStyle/>
          <a:p>
            <a:r>
              <a:rPr lang="en-GB" dirty="0"/>
              <a:t>Click to edit master title style</a:t>
            </a:r>
            <a:endParaRPr lang="en-US" dirty="0"/>
          </a:p>
        </p:txBody>
      </p:sp>
      <p:sp>
        <p:nvSpPr>
          <p:cNvPr id="3" name="Date Placeholder 2">
            <a:extLst>
              <a:ext uri="{FF2B5EF4-FFF2-40B4-BE49-F238E27FC236}">
                <a16:creationId xmlns:a16="http://schemas.microsoft.com/office/drawing/2014/main" id="{A778B1F5-01D3-3349-8EC2-D012A1EE2CFC}"/>
              </a:ext>
            </a:extLst>
          </p:cNvPr>
          <p:cNvSpPr>
            <a:spLocks noGrp="1"/>
          </p:cNvSpPr>
          <p:nvPr>
            <p:ph type="dt" sz="half" idx="10"/>
          </p:nvPr>
        </p:nvSpPr>
        <p:spPr/>
        <p:txBody>
          <a:bodyPr/>
          <a:lstStyle/>
          <a:p>
            <a:fld id="{65B06B5A-D839-D44D-B4C8-AF5167ED2629}" type="datetime1">
              <a:rPr lang="en-GB" smtClean="0"/>
              <a:t>14/04/2022</a:t>
            </a:fld>
            <a:endParaRPr lang="en-US" dirty="0"/>
          </a:p>
        </p:txBody>
      </p:sp>
      <p:sp>
        <p:nvSpPr>
          <p:cNvPr id="4" name="Footer Placeholder 3">
            <a:extLst>
              <a:ext uri="{FF2B5EF4-FFF2-40B4-BE49-F238E27FC236}">
                <a16:creationId xmlns:a16="http://schemas.microsoft.com/office/drawing/2014/main" id="{891FA987-029E-014B-9D84-2653CE65697B}"/>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ECCAC2B-4B3B-4242-B9FE-B79289D17248}"/>
              </a:ext>
            </a:extLst>
          </p:cNvPr>
          <p:cNvSpPr>
            <a:spLocks noGrp="1"/>
          </p:cNvSpPr>
          <p:nvPr>
            <p:ph type="sldNum" sz="quarter" idx="12"/>
          </p:nvPr>
        </p:nvSpPr>
        <p:spPr/>
        <p:txBody>
          <a:bodyPr/>
          <a:lstStyle/>
          <a:p>
            <a:fld id="{C53DD674-0FE8-9A43-90ED-815A93F2FBA3}" type="slidenum">
              <a:rPr lang="en-US" smtClean="0"/>
              <a:t>‹#›</a:t>
            </a:fld>
            <a:endParaRPr lang="en-US" dirty="0"/>
          </a:p>
        </p:txBody>
      </p:sp>
    </p:spTree>
    <p:extLst>
      <p:ext uri="{BB962C8B-B14F-4D97-AF65-F5344CB8AC3E}">
        <p14:creationId xmlns:p14="http://schemas.microsoft.com/office/powerpoint/2010/main" val="4238239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ngle imag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0" y="0"/>
            <a:ext cx="12192000" cy="6858000"/>
          </a:xfrm>
        </p:spPr>
        <p:txBody>
          <a:bodyPr/>
          <a:lstStyle/>
          <a:p>
            <a:endParaRPr lang="en-US" dirty="0"/>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14/04/2022</a:t>
            </a:fld>
            <a:endParaRPr lang="en-US" dirty="0"/>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dirty="0"/>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7090" y="5125266"/>
            <a:ext cx="12002530" cy="1132367"/>
          </a:xfrm>
          <a:prstGeom prst="rect">
            <a:avLst/>
          </a:prstGeom>
        </p:spPr>
      </p:pic>
    </p:spTree>
    <p:extLst>
      <p:ext uri="{BB962C8B-B14F-4D97-AF65-F5344CB8AC3E}">
        <p14:creationId xmlns:p14="http://schemas.microsoft.com/office/powerpoint/2010/main" val="1446469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17B3D3-3375-FA48-8B94-1D7D1D9336A6}"/>
              </a:ext>
            </a:extLst>
          </p:cNvPr>
          <p:cNvSpPr>
            <a:spLocks noGrp="1"/>
          </p:cNvSpPr>
          <p:nvPr>
            <p:ph type="dt" sz="half" idx="10"/>
          </p:nvPr>
        </p:nvSpPr>
        <p:spPr/>
        <p:txBody>
          <a:bodyPr/>
          <a:lstStyle/>
          <a:p>
            <a:fld id="{AC440313-A122-C14C-B656-D37AB3F0E6CE}" type="datetime1">
              <a:rPr lang="en-GB" smtClean="0"/>
              <a:t>14/04/2022</a:t>
            </a:fld>
            <a:endParaRPr lang="en-US" dirty="0"/>
          </a:p>
        </p:txBody>
      </p:sp>
      <p:sp>
        <p:nvSpPr>
          <p:cNvPr id="3" name="Footer Placeholder 2">
            <a:extLst>
              <a:ext uri="{FF2B5EF4-FFF2-40B4-BE49-F238E27FC236}">
                <a16:creationId xmlns:a16="http://schemas.microsoft.com/office/drawing/2014/main" id="{EE3D3A8D-4B03-B847-9AD2-84C8E96CFCFE}"/>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8889493D-0E85-E343-9965-59201105DA99}"/>
              </a:ext>
            </a:extLst>
          </p:cNvPr>
          <p:cNvSpPr>
            <a:spLocks noGrp="1"/>
          </p:cNvSpPr>
          <p:nvPr>
            <p:ph type="sldNum" sz="quarter" idx="12"/>
          </p:nvPr>
        </p:nvSpPr>
        <p:spPr/>
        <p:txBody>
          <a:bodyPr/>
          <a:lstStyle/>
          <a:p>
            <a:fld id="{C53DD674-0FE8-9A43-90ED-815A93F2FBA3}" type="slidenum">
              <a:rPr lang="en-US" smtClean="0"/>
              <a:t>‹#›</a:t>
            </a:fld>
            <a:endParaRPr lang="en-US" dirty="0"/>
          </a:p>
        </p:txBody>
      </p:sp>
    </p:spTree>
    <p:extLst>
      <p:ext uri="{BB962C8B-B14F-4D97-AF65-F5344CB8AC3E}">
        <p14:creationId xmlns:p14="http://schemas.microsoft.com/office/powerpoint/2010/main" val="20116253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AD80A-AB39-984B-9B38-DE5B213FE011}"/>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8979AAB1-D998-1143-BE1C-676AF9B9EA0E}"/>
              </a:ext>
            </a:extLst>
          </p:cNvPr>
          <p:cNvSpPr>
            <a:spLocks noGrp="1"/>
          </p:cNvSpPr>
          <p:nvPr>
            <p:ph idx="1"/>
          </p:nvPr>
        </p:nvSpPr>
        <p:spPr>
          <a:xfrm>
            <a:off x="6300216" y="1042289"/>
            <a:ext cx="5524934" cy="4873625"/>
          </a:xfrm>
        </p:spPr>
        <p:txBody>
          <a:bodyPr/>
          <a:lstStyle>
            <a:lvl1pPr>
              <a:defRPr sz="1800">
                <a:solidFill>
                  <a:schemeClr val="tx1">
                    <a:lumMod val="75000"/>
                    <a:lumOff val="25000"/>
                  </a:schemeClr>
                </a:solidFill>
              </a:defRPr>
            </a:lvl1pPr>
            <a:lvl2pPr>
              <a:defRPr sz="1800">
                <a:solidFill>
                  <a:schemeClr val="tx1">
                    <a:lumMod val="75000"/>
                    <a:lumOff val="25000"/>
                  </a:schemeClr>
                </a:solidFill>
              </a:defRPr>
            </a:lvl2pPr>
            <a:lvl3pPr>
              <a:defRPr sz="1500">
                <a:solidFill>
                  <a:schemeClr val="tx1">
                    <a:lumMod val="75000"/>
                    <a:lumOff val="25000"/>
                  </a:schemeClr>
                </a:solidFill>
              </a:defRPr>
            </a:lvl3pPr>
            <a:lvl4pPr>
              <a:defRPr sz="1500">
                <a:solidFill>
                  <a:schemeClr val="tx1">
                    <a:lumMod val="75000"/>
                    <a:lumOff val="25000"/>
                  </a:schemeClr>
                </a:solidFill>
              </a:defRPr>
            </a:lvl4pPr>
            <a:lvl5pPr>
              <a:defRPr sz="1500">
                <a:solidFill>
                  <a:schemeClr val="tx1">
                    <a:lumMod val="75000"/>
                    <a:lumOff val="25000"/>
                  </a:schemeClr>
                </a:solidFill>
              </a:defRPr>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a:extLst>
              <a:ext uri="{FF2B5EF4-FFF2-40B4-BE49-F238E27FC236}">
                <a16:creationId xmlns:a16="http://schemas.microsoft.com/office/drawing/2014/main" id="{658534B8-BC4C-8041-9EE3-23E9506C48C6}"/>
              </a:ext>
            </a:extLst>
          </p:cNvPr>
          <p:cNvSpPr>
            <a:spLocks noGrp="1"/>
          </p:cNvSpPr>
          <p:nvPr>
            <p:ph type="body" sz="half" idx="2"/>
          </p:nvPr>
        </p:nvSpPr>
        <p:spPr>
          <a:xfrm>
            <a:off x="366850" y="2304288"/>
            <a:ext cx="5729150" cy="3619564"/>
          </a:xfrm>
        </p:spPr>
        <p:txBody>
          <a:bodyPr/>
          <a:lstStyle>
            <a:lvl1pPr marL="0" indent="0">
              <a:lnSpc>
                <a:spcPct val="100000"/>
              </a:lnSpc>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043A0CEA-1FC2-1B4D-A93D-42D53F7B0238}"/>
              </a:ext>
            </a:extLst>
          </p:cNvPr>
          <p:cNvSpPr>
            <a:spLocks noGrp="1"/>
          </p:cNvSpPr>
          <p:nvPr>
            <p:ph type="dt" sz="half" idx="10"/>
          </p:nvPr>
        </p:nvSpPr>
        <p:spPr/>
        <p:txBody>
          <a:bodyPr/>
          <a:lstStyle/>
          <a:p>
            <a:fld id="{187506FD-BE82-D24B-994D-D065C345C366}" type="datetime1">
              <a:rPr lang="en-GB" smtClean="0"/>
              <a:t>14/04/2022</a:t>
            </a:fld>
            <a:endParaRPr lang="en-US" dirty="0"/>
          </a:p>
        </p:txBody>
      </p:sp>
      <p:sp>
        <p:nvSpPr>
          <p:cNvPr id="6" name="Footer Placeholder 5">
            <a:extLst>
              <a:ext uri="{FF2B5EF4-FFF2-40B4-BE49-F238E27FC236}">
                <a16:creationId xmlns:a16="http://schemas.microsoft.com/office/drawing/2014/main" id="{93A10338-EF2F-2445-945B-A9C2E08D590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040929D9-7D00-C34C-8FAD-BBF6C0EE6777}"/>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8" name="Straight Connector 7">
            <a:extLst>
              <a:ext uri="{FF2B5EF4-FFF2-40B4-BE49-F238E27FC236}">
                <a16:creationId xmlns:a16="http://schemas.microsoft.com/office/drawing/2014/main" id="{5E6AE784-0B32-FE41-94FB-A47C04D9C112}"/>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84003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6CA76-B875-FA4A-A114-807B8DB15200}"/>
              </a:ext>
            </a:extLst>
          </p:cNvPr>
          <p:cNvSpPr>
            <a:spLocks noGrp="1"/>
          </p:cNvSpPr>
          <p:nvPr>
            <p:ph type="title" hasCustomPrompt="1"/>
          </p:nvPr>
        </p:nvSpPr>
        <p:spPr>
          <a:xfrm>
            <a:off x="366850" y="1042288"/>
            <a:ext cx="5729150" cy="1069975"/>
          </a:xfrm>
        </p:spPr>
        <p:txBody>
          <a:bodyPr anchor="b" anchorCtr="0"/>
          <a:lstStyle>
            <a:lvl1pPr>
              <a:defRPr sz="3200"/>
            </a:lvl1pPr>
          </a:lstStyle>
          <a:p>
            <a:r>
              <a:rPr lang="en-GB" dirty="0"/>
              <a:t>Click to edit master title style</a:t>
            </a:r>
            <a:endParaRPr lang="en-US" dirty="0"/>
          </a:p>
        </p:txBody>
      </p:sp>
      <p:sp>
        <p:nvSpPr>
          <p:cNvPr id="3" name="Picture Placeholder 2">
            <a:extLst>
              <a:ext uri="{FF2B5EF4-FFF2-40B4-BE49-F238E27FC236}">
                <a16:creationId xmlns:a16="http://schemas.microsoft.com/office/drawing/2014/main" id="{4F55A241-5F47-8348-81F0-03481167033C}"/>
              </a:ext>
            </a:extLst>
          </p:cNvPr>
          <p:cNvSpPr>
            <a:spLocks noGrp="1"/>
          </p:cNvSpPr>
          <p:nvPr>
            <p:ph type="pic" idx="1"/>
          </p:nvPr>
        </p:nvSpPr>
        <p:spPr>
          <a:xfrm>
            <a:off x="6309360" y="1042289"/>
            <a:ext cx="5515790" cy="4873625"/>
          </a:xfrm>
        </p:spPr>
        <p:txBody>
          <a:bodyPr>
            <a:normAutofit/>
          </a:bodyPr>
          <a:lstStyle>
            <a:lvl1pPr marL="0" indent="0">
              <a:buNone/>
              <a:defRPr sz="18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icon to add picture</a:t>
            </a:r>
            <a:endParaRPr lang="en-US" dirty="0"/>
          </a:p>
        </p:txBody>
      </p:sp>
      <p:sp>
        <p:nvSpPr>
          <p:cNvPr id="4" name="Text Placeholder 3">
            <a:extLst>
              <a:ext uri="{FF2B5EF4-FFF2-40B4-BE49-F238E27FC236}">
                <a16:creationId xmlns:a16="http://schemas.microsoft.com/office/drawing/2014/main" id="{6C7E6303-B2FC-EE4C-8ACD-8D563F5AAD46}"/>
              </a:ext>
            </a:extLst>
          </p:cNvPr>
          <p:cNvSpPr>
            <a:spLocks noGrp="1"/>
          </p:cNvSpPr>
          <p:nvPr>
            <p:ph type="body" sz="half" idx="2"/>
          </p:nvPr>
        </p:nvSpPr>
        <p:spPr>
          <a:xfrm>
            <a:off x="366850" y="2304288"/>
            <a:ext cx="5729150" cy="3619564"/>
          </a:xfrm>
        </p:spPr>
        <p:txBody>
          <a:bodyPr/>
          <a:lstStyle>
            <a:lvl1pPr marL="0" indent="0">
              <a:buNone/>
              <a:defRPr sz="1500">
                <a:solidFill>
                  <a:schemeClr val="tx1">
                    <a:lumMod val="75000"/>
                    <a:lumOff val="2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5" name="Date Placeholder 4">
            <a:extLst>
              <a:ext uri="{FF2B5EF4-FFF2-40B4-BE49-F238E27FC236}">
                <a16:creationId xmlns:a16="http://schemas.microsoft.com/office/drawing/2014/main" id="{54BB9876-2084-6543-B0CE-0B1BD53B9A6A}"/>
              </a:ext>
            </a:extLst>
          </p:cNvPr>
          <p:cNvSpPr>
            <a:spLocks noGrp="1"/>
          </p:cNvSpPr>
          <p:nvPr>
            <p:ph type="dt" sz="half" idx="10"/>
          </p:nvPr>
        </p:nvSpPr>
        <p:spPr/>
        <p:txBody>
          <a:bodyPr/>
          <a:lstStyle/>
          <a:p>
            <a:fld id="{CF1E2DE2-6DF5-C246-B7E3-9E63962142D1}" type="datetime1">
              <a:rPr lang="en-GB" smtClean="0"/>
              <a:t>14/04/2022</a:t>
            </a:fld>
            <a:endParaRPr lang="en-US" dirty="0"/>
          </a:p>
        </p:txBody>
      </p:sp>
      <p:sp>
        <p:nvSpPr>
          <p:cNvPr id="6" name="Footer Placeholder 5">
            <a:extLst>
              <a:ext uri="{FF2B5EF4-FFF2-40B4-BE49-F238E27FC236}">
                <a16:creationId xmlns:a16="http://schemas.microsoft.com/office/drawing/2014/main" id="{DE832706-E4E2-A84E-9EF9-BA61A445D5E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20EA5D1-D051-3E40-B6EA-0D28709C96F8}"/>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8" name="Straight Connector 7">
            <a:extLst>
              <a:ext uri="{FF2B5EF4-FFF2-40B4-BE49-F238E27FC236}">
                <a16:creationId xmlns:a16="http://schemas.microsoft.com/office/drawing/2014/main" id="{D0DA6217-7ECF-8747-B6BA-0C13B8B5E7C5}"/>
              </a:ext>
            </a:extLst>
          </p:cNvPr>
          <p:cNvCxnSpPr>
            <a:cxnSpLocks/>
          </p:cNvCxnSpPr>
          <p:nvPr userDrawn="1"/>
        </p:nvCxnSpPr>
        <p:spPr>
          <a:xfrm>
            <a:off x="366850" y="2212848"/>
            <a:ext cx="5729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684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rgbClr val="67017D"/>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984375"/>
            <a:ext cx="9144000" cy="1655762"/>
          </a:xfrm>
          <a:prstGeom prst="rect">
            <a:avLst/>
          </a:prstGeom>
        </p:spPr>
        <p:txBody>
          <a:bodyPr/>
          <a:lstStyle>
            <a:lvl1pPr marL="0" indent="0" algn="l">
              <a:buNone/>
              <a:defRPr sz="2400">
                <a:solidFill>
                  <a:srgbClr val="67017D"/>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Tree>
    <p:extLst>
      <p:ext uri="{BB962C8B-B14F-4D97-AF65-F5344CB8AC3E}">
        <p14:creationId xmlns:p14="http://schemas.microsoft.com/office/powerpoint/2010/main" val="1398624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rgbClr val="67017D"/>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834355"/>
            <a:ext cx="5727700" cy="4327525"/>
          </a:xfrm>
          <a:prstGeom prst="rect">
            <a:avLst/>
          </a:prstGeom>
        </p:spPr>
        <p:txBody>
          <a:bodyPr/>
          <a:lstStyle>
            <a:lvl1pPr marL="0" indent="0" algn="l">
              <a:buNone/>
              <a:defRPr sz="2400">
                <a:solidFill>
                  <a:srgbClr val="67017D"/>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
        <p:nvSpPr>
          <p:cNvPr id="4" name="Picture Placeholder 2">
            <a:extLst>
              <a:ext uri="{FF2B5EF4-FFF2-40B4-BE49-F238E27FC236}">
                <a16:creationId xmlns:a16="http://schemas.microsoft.com/office/drawing/2014/main" id="{A9C9DDEA-C537-C946-8DE7-3380F35706DB}"/>
              </a:ext>
            </a:extLst>
          </p:cNvPr>
          <p:cNvSpPr>
            <a:spLocks noGrp="1"/>
          </p:cNvSpPr>
          <p:nvPr>
            <p:ph type="pic" idx="10"/>
          </p:nvPr>
        </p:nvSpPr>
        <p:spPr>
          <a:xfrm>
            <a:off x="6288088" y="1834356"/>
            <a:ext cx="5573712" cy="318928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extLst>
      <p:ext uri="{BB962C8B-B14F-4D97-AF65-F5344CB8AC3E}">
        <p14:creationId xmlns:p14="http://schemas.microsoft.com/office/powerpoint/2010/main" val="24571165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984375"/>
            <a:ext cx="9144000" cy="1655762"/>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Tree>
    <p:extLst>
      <p:ext uri="{BB962C8B-B14F-4D97-AF65-F5344CB8AC3E}">
        <p14:creationId xmlns:p14="http://schemas.microsoft.com/office/powerpoint/2010/main" val="27307644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834355"/>
            <a:ext cx="5727700" cy="4327525"/>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
        <p:nvSpPr>
          <p:cNvPr id="4" name="Picture Placeholder 2">
            <a:extLst>
              <a:ext uri="{FF2B5EF4-FFF2-40B4-BE49-F238E27FC236}">
                <a16:creationId xmlns:a16="http://schemas.microsoft.com/office/drawing/2014/main" id="{A9C9DDEA-C537-C946-8DE7-3380F35706DB}"/>
              </a:ext>
            </a:extLst>
          </p:cNvPr>
          <p:cNvSpPr>
            <a:spLocks noGrp="1"/>
          </p:cNvSpPr>
          <p:nvPr>
            <p:ph type="pic" idx="10"/>
          </p:nvPr>
        </p:nvSpPr>
        <p:spPr>
          <a:xfrm>
            <a:off x="6288088" y="1834356"/>
            <a:ext cx="5573712" cy="3189288"/>
          </a:xfrm>
          <a:prstGeom prst="rect">
            <a:avLst/>
          </a:prstGeo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extLst>
      <p:ext uri="{BB962C8B-B14F-4D97-AF65-F5344CB8AC3E}">
        <p14:creationId xmlns:p14="http://schemas.microsoft.com/office/powerpoint/2010/main" val="3767404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3_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ED6D5990-D230-494A-AFE1-A377BD46F56A}" type="datetime1">
              <a:rPr lang="en-GB" smtClean="0"/>
              <a:t>14/04/2022</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9" name="Straight Connector 8">
            <a:extLst>
              <a:ext uri="{FF2B5EF4-FFF2-40B4-BE49-F238E27FC236}">
                <a16:creationId xmlns:a16="http://schemas.microsoft.com/office/drawing/2014/main" id="{FCD1504A-26E7-5C43-A957-655C79045144}"/>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94921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984375"/>
            <a:ext cx="9144000" cy="1655762"/>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Tree>
    <p:extLst>
      <p:ext uri="{BB962C8B-B14F-4D97-AF65-F5344CB8AC3E}">
        <p14:creationId xmlns:p14="http://schemas.microsoft.com/office/powerpoint/2010/main" val="12022476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834355"/>
            <a:ext cx="5727700" cy="4327525"/>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
        <p:nvSpPr>
          <p:cNvPr id="4" name="Picture Placeholder 2">
            <a:extLst>
              <a:ext uri="{FF2B5EF4-FFF2-40B4-BE49-F238E27FC236}">
                <a16:creationId xmlns:a16="http://schemas.microsoft.com/office/drawing/2014/main" id="{A9C9DDEA-C537-C946-8DE7-3380F35706DB}"/>
              </a:ext>
            </a:extLst>
          </p:cNvPr>
          <p:cNvSpPr>
            <a:spLocks noGrp="1"/>
          </p:cNvSpPr>
          <p:nvPr>
            <p:ph type="pic" idx="10"/>
          </p:nvPr>
        </p:nvSpPr>
        <p:spPr>
          <a:xfrm>
            <a:off x="6288088" y="1834356"/>
            <a:ext cx="5573712" cy="3189288"/>
          </a:xfrm>
          <a:prstGeom prst="rect">
            <a:avLst/>
          </a:prstGeo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extLst>
      <p:ext uri="{BB962C8B-B14F-4D97-AF65-F5344CB8AC3E}">
        <p14:creationId xmlns:p14="http://schemas.microsoft.com/office/powerpoint/2010/main" val="34131632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984375"/>
            <a:ext cx="9144000" cy="1655762"/>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Tree>
    <p:extLst>
      <p:ext uri="{BB962C8B-B14F-4D97-AF65-F5344CB8AC3E}">
        <p14:creationId xmlns:p14="http://schemas.microsoft.com/office/powerpoint/2010/main" val="42683480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834355"/>
            <a:ext cx="5727700" cy="4327525"/>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
        <p:nvSpPr>
          <p:cNvPr id="4" name="Picture Placeholder 2">
            <a:extLst>
              <a:ext uri="{FF2B5EF4-FFF2-40B4-BE49-F238E27FC236}">
                <a16:creationId xmlns:a16="http://schemas.microsoft.com/office/drawing/2014/main" id="{A9C9DDEA-C537-C946-8DE7-3380F35706DB}"/>
              </a:ext>
            </a:extLst>
          </p:cNvPr>
          <p:cNvSpPr>
            <a:spLocks noGrp="1"/>
          </p:cNvSpPr>
          <p:nvPr>
            <p:ph type="pic" idx="10"/>
          </p:nvPr>
        </p:nvSpPr>
        <p:spPr>
          <a:xfrm>
            <a:off x="6288088" y="1834356"/>
            <a:ext cx="5573712" cy="3189288"/>
          </a:xfrm>
          <a:prstGeom prst="rect">
            <a:avLst/>
          </a:prstGeo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extLst>
      <p:ext uri="{BB962C8B-B14F-4D97-AF65-F5344CB8AC3E}">
        <p14:creationId xmlns:p14="http://schemas.microsoft.com/office/powerpoint/2010/main" val="35615564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984375"/>
            <a:ext cx="9144000" cy="1655762"/>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Tree>
    <p:extLst>
      <p:ext uri="{BB962C8B-B14F-4D97-AF65-F5344CB8AC3E}">
        <p14:creationId xmlns:p14="http://schemas.microsoft.com/office/powerpoint/2010/main" val="12322366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834355"/>
            <a:ext cx="5727700" cy="4327525"/>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
        <p:nvSpPr>
          <p:cNvPr id="4" name="Picture Placeholder 2">
            <a:extLst>
              <a:ext uri="{FF2B5EF4-FFF2-40B4-BE49-F238E27FC236}">
                <a16:creationId xmlns:a16="http://schemas.microsoft.com/office/drawing/2014/main" id="{A9C9DDEA-C537-C946-8DE7-3380F35706DB}"/>
              </a:ext>
            </a:extLst>
          </p:cNvPr>
          <p:cNvSpPr>
            <a:spLocks noGrp="1"/>
          </p:cNvSpPr>
          <p:nvPr>
            <p:ph type="pic" idx="10"/>
          </p:nvPr>
        </p:nvSpPr>
        <p:spPr>
          <a:xfrm>
            <a:off x="6288088" y="1834356"/>
            <a:ext cx="5573712" cy="3189288"/>
          </a:xfrm>
          <a:prstGeom prst="rect">
            <a:avLst/>
          </a:prstGeo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extLst>
      <p:ext uri="{BB962C8B-B14F-4D97-AF65-F5344CB8AC3E}">
        <p14:creationId xmlns:p14="http://schemas.microsoft.com/office/powerpoint/2010/main" val="20199341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984375"/>
            <a:ext cx="9144000" cy="1655762"/>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Tree>
    <p:extLst>
      <p:ext uri="{BB962C8B-B14F-4D97-AF65-F5344CB8AC3E}">
        <p14:creationId xmlns:p14="http://schemas.microsoft.com/office/powerpoint/2010/main" val="192637473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368300" y="-1193800"/>
            <a:ext cx="9144000" cy="2387600"/>
          </a:xfrm>
          <a:prstGeom prst="rect">
            <a:avLst/>
          </a:prstGeom>
        </p:spPr>
        <p:txBody>
          <a:bodyPr anchor="b"/>
          <a:lstStyle>
            <a:lvl1pPr algn="l">
              <a:defRPr sz="6000" b="1">
                <a:solidFill>
                  <a:schemeClr val="bg1"/>
                </a:solidFill>
                <a:latin typeface="Arial" panose="020B0604020202020204" pitchFamily="34" charset="0"/>
                <a:cs typeface="Arial" panose="020B0604020202020204" pitchFamily="34" charset="0"/>
              </a:defRPr>
            </a:lvl1pPr>
          </a:lstStyle>
          <a:p>
            <a:r>
              <a:rPr lang="en-GB" dirty="0"/>
              <a:t>Click to add header</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368300" y="1834355"/>
            <a:ext cx="5727700" cy="4327525"/>
          </a:xfrm>
          <a:prstGeom prst="rect">
            <a:avLst/>
          </a:prstGeom>
        </p:spPr>
        <p:txBody>
          <a:bodyPr/>
          <a:lstStyle>
            <a:lvl1pPr marL="0" indent="0" algn="l">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add text</a:t>
            </a:r>
            <a:endParaRPr lang="en-US" dirty="0"/>
          </a:p>
        </p:txBody>
      </p:sp>
      <p:sp>
        <p:nvSpPr>
          <p:cNvPr id="4" name="Picture Placeholder 2">
            <a:extLst>
              <a:ext uri="{FF2B5EF4-FFF2-40B4-BE49-F238E27FC236}">
                <a16:creationId xmlns:a16="http://schemas.microsoft.com/office/drawing/2014/main" id="{A9C9DDEA-C537-C946-8DE7-3380F35706DB}"/>
              </a:ext>
            </a:extLst>
          </p:cNvPr>
          <p:cNvSpPr>
            <a:spLocks noGrp="1"/>
          </p:cNvSpPr>
          <p:nvPr>
            <p:ph type="pic" idx="10"/>
          </p:nvPr>
        </p:nvSpPr>
        <p:spPr>
          <a:xfrm>
            <a:off x="6288088" y="1834356"/>
            <a:ext cx="5573712" cy="3189288"/>
          </a:xfrm>
          <a:prstGeom prst="rect">
            <a:avLst/>
          </a:prstGeom>
        </p:spPr>
        <p:txBody>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Tree>
    <p:extLst>
      <p:ext uri="{BB962C8B-B14F-4D97-AF65-F5344CB8AC3E}">
        <p14:creationId xmlns:p14="http://schemas.microsoft.com/office/powerpoint/2010/main" val="16932811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E65C1-2D6A-4548-A657-35A429DF83E2}"/>
              </a:ext>
            </a:extLst>
          </p:cNvPr>
          <p:cNvSpPr>
            <a:spLocks noGrp="1"/>
          </p:cNvSpPr>
          <p:nvPr>
            <p:ph type="ctrTitle" hasCustomPrompt="1"/>
          </p:nvPr>
        </p:nvSpPr>
        <p:spPr>
          <a:xfrm>
            <a:off x="1524000" y="1935163"/>
            <a:ext cx="9144000" cy="2387600"/>
          </a:xfrm>
          <a:prstGeom prst="rect">
            <a:avLst/>
          </a:prstGeom>
        </p:spPr>
        <p:txBody>
          <a:bodyPr anchor="b"/>
          <a:lstStyle>
            <a:lvl1pPr algn="ctr">
              <a:defRPr sz="6000" b="1">
                <a:solidFill>
                  <a:schemeClr val="bg1"/>
                </a:solidFill>
                <a:latin typeface="Arial" panose="020B0604020202020204" pitchFamily="34" charset="0"/>
                <a:cs typeface="Arial" panose="020B0604020202020204" pitchFamily="34" charset="0"/>
              </a:defRPr>
            </a:lvl1pPr>
          </a:lstStyle>
          <a:p>
            <a:r>
              <a:rPr lang="en-GB" dirty="0"/>
              <a:t>Click to edit divider slide title style</a:t>
            </a:r>
            <a:endParaRPr lang="en-US" dirty="0"/>
          </a:p>
        </p:txBody>
      </p:sp>
      <p:sp>
        <p:nvSpPr>
          <p:cNvPr id="3" name="Subtitle 2">
            <a:extLst>
              <a:ext uri="{FF2B5EF4-FFF2-40B4-BE49-F238E27FC236}">
                <a16:creationId xmlns:a16="http://schemas.microsoft.com/office/drawing/2014/main" id="{9B6B8216-5E76-534E-A50C-AE0F45B235E3}"/>
              </a:ext>
            </a:extLst>
          </p:cNvPr>
          <p:cNvSpPr>
            <a:spLocks noGrp="1"/>
          </p:cNvSpPr>
          <p:nvPr>
            <p:ph type="subTitle" idx="1" hasCustomPrompt="1"/>
          </p:nvPr>
        </p:nvSpPr>
        <p:spPr>
          <a:xfrm>
            <a:off x="1524000" y="4414838"/>
            <a:ext cx="9144000" cy="1655762"/>
          </a:xfrm>
          <a:prstGeom prst="rect">
            <a:avLst/>
          </a:prstGeom>
        </p:spPr>
        <p:txBody>
          <a:bodyPr/>
          <a:lstStyle>
            <a:lvl1pPr marL="0" indent="0" algn="ctr">
              <a:buNone/>
              <a:defRPr sz="24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divider slide subtitle style</a:t>
            </a:r>
            <a:endParaRPr lang="en-US" dirty="0"/>
          </a:p>
        </p:txBody>
      </p:sp>
      <p:sp>
        <p:nvSpPr>
          <p:cNvPr id="4" name="Date Placeholder 4">
            <a:extLst>
              <a:ext uri="{FF2B5EF4-FFF2-40B4-BE49-F238E27FC236}">
                <a16:creationId xmlns:a16="http://schemas.microsoft.com/office/drawing/2014/main" id="{C6DB9875-F369-F54E-8B72-CE2E00D077E5}"/>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72FC96FC-864F-9541-B95D-6AADB46A66E0}" type="datetimeFigureOut">
              <a:rPr lang="en-US" smtClean="0"/>
              <a:pPr/>
              <a:t>4/14/2022</a:t>
            </a:fld>
            <a:endParaRPr lang="en-US" dirty="0"/>
          </a:p>
        </p:txBody>
      </p:sp>
      <p:sp>
        <p:nvSpPr>
          <p:cNvPr id="5" name="Footer Placeholder 5">
            <a:extLst>
              <a:ext uri="{FF2B5EF4-FFF2-40B4-BE49-F238E27FC236}">
                <a16:creationId xmlns:a16="http://schemas.microsoft.com/office/drawing/2014/main" id="{E01E0844-252A-C44A-B426-8D811F61D5F5}"/>
              </a:ext>
            </a:extLst>
          </p:cNvPr>
          <p:cNvSpPr>
            <a:spLocks noGrp="1"/>
          </p:cNvSpPr>
          <p:nvPr>
            <p:ph type="ftr" sz="quarter" idx="11"/>
          </p:nvPr>
        </p:nvSpPr>
        <p:spPr>
          <a:xfrm>
            <a:off x="4038600" y="6356350"/>
            <a:ext cx="41148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endParaRPr lang="en-US" dirty="0"/>
          </a:p>
        </p:txBody>
      </p:sp>
      <p:sp>
        <p:nvSpPr>
          <p:cNvPr id="6" name="Slide Number Placeholder 6">
            <a:extLst>
              <a:ext uri="{FF2B5EF4-FFF2-40B4-BE49-F238E27FC236}">
                <a16:creationId xmlns:a16="http://schemas.microsoft.com/office/drawing/2014/main" id="{5F513F7F-D0D8-C647-A500-6827B2013330}"/>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latin typeface="Arial" panose="020B0604020202020204" pitchFamily="34" charset="0"/>
                <a:cs typeface="Arial" panose="020B0604020202020204" pitchFamily="34" charset="0"/>
              </a:defRPr>
            </a:lvl1pPr>
          </a:lstStyle>
          <a:p>
            <a:fld id="{B6704BEA-DAD4-A74D-B97F-8D2ED3A2B311}" type="slidenum">
              <a:rPr lang="en-US" smtClean="0"/>
              <a:pPr/>
              <a:t>‹#›</a:t>
            </a:fld>
            <a:endParaRPr lang="en-US" dirty="0"/>
          </a:p>
        </p:txBody>
      </p:sp>
    </p:spTree>
    <p:extLst>
      <p:ext uri="{BB962C8B-B14F-4D97-AF65-F5344CB8AC3E}">
        <p14:creationId xmlns:p14="http://schemas.microsoft.com/office/powerpoint/2010/main" val="60426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54D73365-F639-A549-8E1F-0B1E00687E9B}" type="datetime1">
              <a:rPr lang="en-GB" smtClean="0"/>
              <a:t>14/04/2022</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8" name="Straight Connector 7">
            <a:extLst>
              <a:ext uri="{FF2B5EF4-FFF2-40B4-BE49-F238E27FC236}">
                <a16:creationId xmlns:a16="http://schemas.microsoft.com/office/drawing/2014/main" id="{18F5195D-5BA5-DC43-812E-3D99A77AF64E}"/>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777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14/04/2022</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0848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5_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14/04/2022</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7101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4_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5C79-2BB5-7B44-82EF-43AE916DE673}"/>
              </a:ext>
            </a:extLst>
          </p:cNvPr>
          <p:cNvSpPr>
            <a:spLocks noGrp="1"/>
          </p:cNvSpPr>
          <p:nvPr>
            <p:ph type="ctrTitle" hasCustomPrompt="1"/>
          </p:nvPr>
        </p:nvSpPr>
        <p:spPr>
          <a:xfrm>
            <a:off x="1524000" y="1122363"/>
            <a:ext cx="9144000" cy="2387600"/>
          </a:xfrm>
        </p:spPr>
        <p:txBody>
          <a:bodyPr anchor="b"/>
          <a:lstStyle>
            <a:lvl1pPr algn="ctr">
              <a:defRPr sz="48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7130635B-38A6-8B49-8A9C-38B468E6F6AF}"/>
              </a:ext>
            </a:extLst>
          </p:cNvPr>
          <p:cNvSpPr>
            <a:spLocks noGrp="1"/>
          </p:cNvSpPr>
          <p:nvPr>
            <p:ph type="subTitle" idx="1"/>
          </p:nvPr>
        </p:nvSpPr>
        <p:spPr>
          <a:xfrm>
            <a:off x="2663952" y="3694114"/>
            <a:ext cx="6864096" cy="1563686"/>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4" name="Date Placeholder 3">
            <a:extLst>
              <a:ext uri="{FF2B5EF4-FFF2-40B4-BE49-F238E27FC236}">
                <a16:creationId xmlns:a16="http://schemas.microsoft.com/office/drawing/2014/main" id="{EF08316B-1A1A-CE4E-9CB4-0A80B5CE3C34}"/>
              </a:ext>
            </a:extLst>
          </p:cNvPr>
          <p:cNvSpPr>
            <a:spLocks noGrp="1"/>
          </p:cNvSpPr>
          <p:nvPr>
            <p:ph type="dt" sz="half" idx="10"/>
          </p:nvPr>
        </p:nvSpPr>
        <p:spPr/>
        <p:txBody>
          <a:bodyPr/>
          <a:lstStyle>
            <a:lvl1pPr>
              <a:defRPr>
                <a:solidFill>
                  <a:schemeClr val="bg1"/>
                </a:solidFill>
              </a:defRPr>
            </a:lvl1pPr>
          </a:lstStyle>
          <a:p>
            <a:fld id="{BB88E271-B3DF-3847-9E4A-D9F367CE14CC}" type="datetime1">
              <a:rPr lang="en-GB" smtClean="0"/>
              <a:t>14/04/2022</a:t>
            </a:fld>
            <a:endParaRPr lang="en-US" dirty="0"/>
          </a:p>
        </p:txBody>
      </p:sp>
      <p:sp>
        <p:nvSpPr>
          <p:cNvPr id="5" name="Footer Placeholder 4">
            <a:extLst>
              <a:ext uri="{FF2B5EF4-FFF2-40B4-BE49-F238E27FC236}">
                <a16:creationId xmlns:a16="http://schemas.microsoft.com/office/drawing/2014/main" id="{4473F87C-CE36-544B-A3C6-2F9088997FEF}"/>
              </a:ext>
            </a:extLst>
          </p:cNvPr>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a:extLst>
              <a:ext uri="{FF2B5EF4-FFF2-40B4-BE49-F238E27FC236}">
                <a16:creationId xmlns:a16="http://schemas.microsoft.com/office/drawing/2014/main" id="{C9C86177-310A-9C40-ABCC-C6A81218B403}"/>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9" name="Straight Connector 8">
            <a:extLst>
              <a:ext uri="{FF2B5EF4-FFF2-40B4-BE49-F238E27FC236}">
                <a16:creationId xmlns:a16="http://schemas.microsoft.com/office/drawing/2014/main" id="{01523E76-A290-AE4C-A6AB-FDC327C41D99}"/>
              </a:ext>
            </a:extLst>
          </p:cNvPr>
          <p:cNvCxnSpPr>
            <a:cxnSpLocks/>
          </p:cNvCxnSpPr>
          <p:nvPr userDrawn="1"/>
        </p:nvCxnSpPr>
        <p:spPr>
          <a:xfrm>
            <a:off x="2310384" y="3602038"/>
            <a:ext cx="757123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698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0213A9-1C9D-CE44-B1EA-6FA615AD70E5}"/>
              </a:ext>
            </a:extLst>
          </p:cNvPr>
          <p:cNvSpPr>
            <a:spLocks noGrp="1"/>
          </p:cNvSpPr>
          <p:nvPr>
            <p:ph type="title" hasCustomPrompt="1"/>
          </p:nvPr>
        </p:nvSpPr>
        <p:spPr>
          <a:xfrm>
            <a:off x="366850" y="1024695"/>
            <a:ext cx="11458300" cy="842276"/>
          </a:xfrm>
        </p:spPr>
        <p:txBody>
          <a:bodyPr anchor="b" anchorCtr="0"/>
          <a:lstStyle>
            <a:lvl1pPr>
              <a:lnSpc>
                <a:spcPct val="100000"/>
              </a:lnSpc>
              <a:defRPr/>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322039-20E6-9A42-AB96-1A56E00F216B}"/>
              </a:ext>
            </a:extLst>
          </p:cNvPr>
          <p:cNvSpPr>
            <a:spLocks noGrp="1"/>
          </p:cNvSpPr>
          <p:nvPr>
            <p:ph idx="1"/>
          </p:nvPr>
        </p:nvSpPr>
        <p:spPr>
          <a:xfrm>
            <a:off x="366850" y="2013377"/>
            <a:ext cx="11458300" cy="4140535"/>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53761903-E778-9646-9FF9-F80DDF2A5266}"/>
              </a:ext>
            </a:extLst>
          </p:cNvPr>
          <p:cNvSpPr>
            <a:spLocks noGrp="1"/>
          </p:cNvSpPr>
          <p:nvPr>
            <p:ph type="dt" sz="half" idx="10"/>
          </p:nvPr>
        </p:nvSpPr>
        <p:spPr/>
        <p:txBody>
          <a:bodyPr/>
          <a:lstStyle/>
          <a:p>
            <a:fld id="{A41A7A7B-F31D-B344-836C-A639F0094DD6}" type="datetime1">
              <a:rPr lang="en-GB" smtClean="0"/>
              <a:t>14/04/2022</a:t>
            </a:fld>
            <a:endParaRPr lang="en-US" dirty="0"/>
          </a:p>
        </p:txBody>
      </p:sp>
      <p:sp>
        <p:nvSpPr>
          <p:cNvPr id="5" name="Footer Placeholder 4">
            <a:extLst>
              <a:ext uri="{FF2B5EF4-FFF2-40B4-BE49-F238E27FC236}">
                <a16:creationId xmlns:a16="http://schemas.microsoft.com/office/drawing/2014/main" id="{FD4D98EA-A7FC-5E4E-BCC2-9E1F23925D7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60A01A99-9A1A-DC4F-AC6B-3BD5128395C4}"/>
              </a:ext>
            </a:extLst>
          </p:cNvPr>
          <p:cNvSpPr>
            <a:spLocks noGrp="1"/>
          </p:cNvSpPr>
          <p:nvPr>
            <p:ph type="sldNum" sz="quarter" idx="12"/>
          </p:nvPr>
        </p:nvSpPr>
        <p:spPr/>
        <p:txBody>
          <a:bodyPr/>
          <a:lstStyle>
            <a:lvl1pPr>
              <a:defRPr>
                <a:solidFill>
                  <a:schemeClr val="bg1"/>
                </a:solidFill>
              </a:defRPr>
            </a:lvl1pPr>
          </a:lstStyle>
          <a:p>
            <a:fld id="{C53DD674-0FE8-9A43-90ED-815A93F2FBA3}" type="slidenum">
              <a:rPr lang="en-US" smtClean="0"/>
              <a:pPr/>
              <a:t>‹#›</a:t>
            </a:fld>
            <a:endParaRPr lang="en-US" dirty="0"/>
          </a:p>
        </p:txBody>
      </p:sp>
      <p:cxnSp>
        <p:nvCxnSpPr>
          <p:cNvPr id="7" name="Straight Connector 6">
            <a:extLst>
              <a:ext uri="{FF2B5EF4-FFF2-40B4-BE49-F238E27FC236}">
                <a16:creationId xmlns:a16="http://schemas.microsoft.com/office/drawing/2014/main" id="{17884BE4-45A2-CB49-8EF5-42EA151733E7}"/>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118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C7B2EDF4-EB6F-2145-88C2-B177DB4C6BA9}"/>
              </a:ext>
            </a:extLst>
          </p:cNvPr>
          <p:cNvSpPr>
            <a:spLocks noGrp="1"/>
          </p:cNvSpPr>
          <p:nvPr>
            <p:ph sz="half" idx="2"/>
          </p:nvPr>
        </p:nvSpPr>
        <p:spPr>
          <a:xfrm>
            <a:off x="617220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14/04/2022</a:t>
            </a:fld>
            <a:endParaRPr lang="en-US" dirty="0"/>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3008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0BBA8-447A-C44F-8686-C88C7A833EEF}"/>
              </a:ext>
            </a:extLst>
          </p:cNvPr>
          <p:cNvSpPr>
            <a:spLocks noGrp="1"/>
          </p:cNvSpPr>
          <p:nvPr>
            <p:ph type="title" hasCustomPrompt="1"/>
          </p:nvPr>
        </p:nvSpPr>
        <p:spPr>
          <a:xfrm>
            <a:off x="366850" y="1032198"/>
            <a:ext cx="11458300" cy="842276"/>
          </a:xfrm>
        </p:spPr>
        <p:txBody>
          <a:bodyPr anchor="b" anchorCtr="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20141DB5-2908-C944-870F-A5CCB3A769B3}"/>
              </a:ext>
            </a:extLst>
          </p:cNvPr>
          <p:cNvSpPr>
            <a:spLocks noGrp="1"/>
          </p:cNvSpPr>
          <p:nvPr>
            <p:ph sz="half" idx="1"/>
          </p:nvPr>
        </p:nvSpPr>
        <p:spPr>
          <a:xfrm>
            <a:off x="366850" y="2017649"/>
            <a:ext cx="5652950" cy="4145407"/>
          </a:xfrm>
        </p:spPr>
        <p:txBody>
          <a:bodyPr/>
          <a:lstStyle>
            <a:lvl1pPr>
              <a:lnSpc>
                <a:spcPct val="100000"/>
              </a:lnSpc>
              <a:defRPr>
                <a:solidFill>
                  <a:schemeClr val="tx1">
                    <a:lumMod val="75000"/>
                    <a:lumOff val="25000"/>
                  </a:schemeClr>
                </a:solidFill>
              </a:defRPr>
            </a:lvl1pPr>
            <a:lvl2pPr>
              <a:lnSpc>
                <a:spcPct val="100000"/>
              </a:lnSpc>
              <a:defRPr>
                <a:solidFill>
                  <a:schemeClr val="tx1">
                    <a:lumMod val="75000"/>
                    <a:lumOff val="25000"/>
                  </a:schemeClr>
                </a:solidFill>
              </a:defRPr>
            </a:lvl2pPr>
            <a:lvl3pPr>
              <a:lnSpc>
                <a:spcPct val="100000"/>
              </a:lnSpc>
              <a:defRPr>
                <a:solidFill>
                  <a:schemeClr val="tx1">
                    <a:lumMod val="75000"/>
                    <a:lumOff val="25000"/>
                  </a:schemeClr>
                </a:solidFill>
              </a:defRPr>
            </a:lvl3pPr>
            <a:lvl4pPr>
              <a:lnSpc>
                <a:spcPct val="100000"/>
              </a:lnSpc>
              <a:defRPr>
                <a:solidFill>
                  <a:schemeClr val="tx1">
                    <a:lumMod val="75000"/>
                    <a:lumOff val="25000"/>
                  </a:schemeClr>
                </a:solidFill>
              </a:defRPr>
            </a:lvl4pPr>
            <a:lvl5pPr>
              <a:lnSpc>
                <a:spcPct val="100000"/>
              </a:lnSpc>
              <a:defRPr>
                <a:solidFill>
                  <a:schemeClr val="tx1">
                    <a:lumMod val="75000"/>
                    <a:lumOff val="25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Date Placeholder 4">
            <a:extLst>
              <a:ext uri="{FF2B5EF4-FFF2-40B4-BE49-F238E27FC236}">
                <a16:creationId xmlns:a16="http://schemas.microsoft.com/office/drawing/2014/main" id="{A8D7BB5A-0552-D14B-A65B-65C378F1BF77}"/>
              </a:ext>
            </a:extLst>
          </p:cNvPr>
          <p:cNvSpPr>
            <a:spLocks noGrp="1"/>
          </p:cNvSpPr>
          <p:nvPr>
            <p:ph type="dt" sz="half" idx="10"/>
          </p:nvPr>
        </p:nvSpPr>
        <p:spPr/>
        <p:txBody>
          <a:bodyPr/>
          <a:lstStyle/>
          <a:p>
            <a:fld id="{854ECE1E-1B55-2947-9963-54AF5CBEA441}" type="datetime1">
              <a:rPr lang="en-GB" smtClean="0"/>
              <a:t>14/04/2022</a:t>
            </a:fld>
            <a:endParaRPr lang="en-US" dirty="0"/>
          </a:p>
        </p:txBody>
      </p:sp>
      <p:sp>
        <p:nvSpPr>
          <p:cNvPr id="6" name="Footer Placeholder 5">
            <a:extLst>
              <a:ext uri="{FF2B5EF4-FFF2-40B4-BE49-F238E27FC236}">
                <a16:creationId xmlns:a16="http://schemas.microsoft.com/office/drawing/2014/main" id="{1A490AAF-5516-4C49-9531-2F4837C738D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EFD767DD-2EC7-B34D-B8F5-F2E8DC612111}"/>
              </a:ext>
            </a:extLst>
          </p:cNvPr>
          <p:cNvSpPr>
            <a:spLocks noGrp="1"/>
          </p:cNvSpPr>
          <p:nvPr>
            <p:ph type="sldNum" sz="quarter" idx="12"/>
          </p:nvPr>
        </p:nvSpPr>
        <p:spPr/>
        <p:txBody>
          <a:bodyPr/>
          <a:lstStyle/>
          <a:p>
            <a:fld id="{C53DD674-0FE8-9A43-90ED-815A93F2FBA3}" type="slidenum">
              <a:rPr lang="en-US" smtClean="0"/>
              <a:t>‹#›</a:t>
            </a:fld>
            <a:endParaRPr lang="en-US" dirty="0"/>
          </a:p>
        </p:txBody>
      </p:sp>
      <p:cxnSp>
        <p:nvCxnSpPr>
          <p:cNvPr id="8" name="Straight Connector 7">
            <a:extLst>
              <a:ext uri="{FF2B5EF4-FFF2-40B4-BE49-F238E27FC236}">
                <a16:creationId xmlns:a16="http://schemas.microsoft.com/office/drawing/2014/main" id="{B659460B-F1C8-6A44-941D-F2D47060B8BC}"/>
              </a:ext>
            </a:extLst>
          </p:cNvPr>
          <p:cNvCxnSpPr>
            <a:cxnSpLocks/>
          </p:cNvCxnSpPr>
          <p:nvPr userDrawn="1"/>
        </p:nvCxnSpPr>
        <p:spPr>
          <a:xfrm>
            <a:off x="366850" y="1938528"/>
            <a:ext cx="11458300"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Picture Placeholder 11">
            <a:extLst>
              <a:ext uri="{FF2B5EF4-FFF2-40B4-BE49-F238E27FC236}">
                <a16:creationId xmlns:a16="http://schemas.microsoft.com/office/drawing/2014/main" id="{3E63F042-2F27-FD47-AD7A-5758C9D742E7}"/>
              </a:ext>
            </a:extLst>
          </p:cNvPr>
          <p:cNvSpPr>
            <a:spLocks noGrp="1"/>
          </p:cNvSpPr>
          <p:nvPr>
            <p:ph type="pic" sz="quarter" idx="13"/>
          </p:nvPr>
        </p:nvSpPr>
        <p:spPr>
          <a:xfrm>
            <a:off x="6172200" y="2017292"/>
            <a:ext cx="5652950" cy="4145404"/>
          </a:xfrm>
        </p:spPr>
        <p:txBody>
          <a:bodyPr/>
          <a:lstStyle/>
          <a:p>
            <a:endParaRPr lang="en-US" dirty="0"/>
          </a:p>
        </p:txBody>
      </p:sp>
      <p:pic>
        <p:nvPicPr>
          <p:cNvPr id="10" name="Graphic 9">
            <a:extLst>
              <a:ext uri="{FF2B5EF4-FFF2-40B4-BE49-F238E27FC236}">
                <a16:creationId xmlns:a16="http://schemas.microsoft.com/office/drawing/2014/main" id="{A14D38A7-40DB-294A-BD57-118281AE7A1D}"/>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019800" y="5248836"/>
            <a:ext cx="6172200" cy="1132367"/>
          </a:xfrm>
          <a:prstGeom prst="rect">
            <a:avLst/>
          </a:prstGeom>
        </p:spPr>
      </p:pic>
    </p:spTree>
    <p:extLst>
      <p:ext uri="{BB962C8B-B14F-4D97-AF65-F5344CB8AC3E}">
        <p14:creationId xmlns:p14="http://schemas.microsoft.com/office/powerpoint/2010/main" val="2915579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image" Target="../media/image11.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2.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image" Target="../media/image13.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image" Target="../media/image14.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image" Target="../media/image15.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image" Target="../media/image16.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theme" Target="../theme/theme8.xml"/><Relationship Id="rId1"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5FADD0-948E-2E4D-8166-8630AC059B18}"/>
              </a:ext>
            </a:extLst>
          </p:cNvPr>
          <p:cNvSpPr>
            <a:spLocks noGrp="1"/>
          </p:cNvSpPr>
          <p:nvPr>
            <p:ph type="title"/>
          </p:nvPr>
        </p:nvSpPr>
        <p:spPr>
          <a:xfrm>
            <a:off x="366850" y="1031292"/>
            <a:ext cx="11458300" cy="842276"/>
          </a:xfrm>
          <a:prstGeom prst="rect">
            <a:avLst/>
          </a:prstGeom>
        </p:spPr>
        <p:txBody>
          <a:bodyPr vert="horz" lIns="91440" tIns="45720" rIns="91440" bIns="45720" rtlCol="0" anchor="b" anchorCtr="0">
            <a:no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4E72FA5A-445C-4C4C-984F-8E925BF0AC91}"/>
              </a:ext>
            </a:extLst>
          </p:cNvPr>
          <p:cNvSpPr>
            <a:spLocks noGrp="1"/>
          </p:cNvSpPr>
          <p:nvPr>
            <p:ph type="body" idx="1"/>
          </p:nvPr>
        </p:nvSpPr>
        <p:spPr>
          <a:xfrm>
            <a:off x="366850" y="2008505"/>
            <a:ext cx="11458300" cy="4136263"/>
          </a:xfrm>
          <a:prstGeom prst="rect">
            <a:avLst/>
          </a:prstGeom>
        </p:spPr>
        <p:txBody>
          <a:bodyPr vert="horz" lIns="91440" tIns="45720" rIns="91440" bIns="4572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0A2B46A2-77C7-DF4C-8D1D-32C2256F43DD}"/>
              </a:ext>
            </a:extLst>
          </p:cNvPr>
          <p:cNvSpPr>
            <a:spLocks noGrp="1"/>
          </p:cNvSpPr>
          <p:nvPr>
            <p:ph type="dt" sz="half" idx="2"/>
          </p:nvPr>
        </p:nvSpPr>
        <p:spPr>
          <a:xfrm>
            <a:off x="366850" y="6450620"/>
            <a:ext cx="2743200" cy="365125"/>
          </a:xfrm>
          <a:prstGeom prst="rect">
            <a:avLst/>
          </a:prstGeom>
        </p:spPr>
        <p:txBody>
          <a:bodyPr vert="horz" lIns="91440" tIns="45720" rIns="91440" bIns="45720" rtlCol="0" anchor="ctr"/>
          <a:lstStyle>
            <a:lvl1pPr algn="l">
              <a:defRPr sz="800">
                <a:solidFill>
                  <a:schemeClr val="bg1">
                    <a:lumMod val="75000"/>
                  </a:schemeClr>
                </a:solidFill>
                <a:latin typeface="Arial" panose="020B0604020202020204" pitchFamily="34" charset="0"/>
                <a:cs typeface="Arial" panose="020B0604020202020204" pitchFamily="34" charset="0"/>
              </a:defRPr>
            </a:lvl1pPr>
          </a:lstStyle>
          <a:p>
            <a:fld id="{0A1A0663-5F6E-FA48-86B0-FB592E17755D}" type="datetime1">
              <a:rPr lang="en-GB" smtClean="0"/>
              <a:pPr/>
              <a:t>14/04/2022</a:t>
            </a:fld>
            <a:endParaRPr lang="en-US" dirty="0"/>
          </a:p>
        </p:txBody>
      </p:sp>
      <p:sp>
        <p:nvSpPr>
          <p:cNvPr id="5" name="Footer Placeholder 4">
            <a:extLst>
              <a:ext uri="{FF2B5EF4-FFF2-40B4-BE49-F238E27FC236}">
                <a16:creationId xmlns:a16="http://schemas.microsoft.com/office/drawing/2014/main" id="{40A9F296-8AD1-C245-B261-EFF96F030892}"/>
              </a:ext>
            </a:extLst>
          </p:cNvPr>
          <p:cNvSpPr>
            <a:spLocks noGrp="1"/>
          </p:cNvSpPr>
          <p:nvPr>
            <p:ph type="ftr" sz="quarter" idx="3"/>
          </p:nvPr>
        </p:nvSpPr>
        <p:spPr>
          <a:xfrm>
            <a:off x="4038600" y="6450620"/>
            <a:ext cx="4114800" cy="365125"/>
          </a:xfrm>
          <a:prstGeom prst="rect">
            <a:avLst/>
          </a:prstGeom>
        </p:spPr>
        <p:txBody>
          <a:bodyPr vert="horz" lIns="91440" tIns="45720" rIns="91440" bIns="45720" rtlCol="0" anchor="ctr"/>
          <a:lstStyle>
            <a:lvl1pPr algn="ctr">
              <a:defRPr sz="800">
                <a:solidFill>
                  <a:schemeClr val="bg1">
                    <a:lumMod val="75000"/>
                  </a:schemeClr>
                </a:solidFill>
                <a:latin typeface="Arial" panose="020B0604020202020204" pitchFamily="34" charset="0"/>
                <a:cs typeface="Arial" panose="020B0604020202020204" pitchFamily="34" charset="0"/>
              </a:defRPr>
            </a:lvl1pPr>
          </a:lstStyle>
          <a:p>
            <a:endParaRPr lang="en-US" dirty="0"/>
          </a:p>
        </p:txBody>
      </p:sp>
      <p:sp>
        <p:nvSpPr>
          <p:cNvPr id="6" name="Slide Number Placeholder 5">
            <a:extLst>
              <a:ext uri="{FF2B5EF4-FFF2-40B4-BE49-F238E27FC236}">
                <a16:creationId xmlns:a16="http://schemas.microsoft.com/office/drawing/2014/main" id="{1AB25F4A-C3E2-9945-995F-CE40CC35196D}"/>
              </a:ext>
            </a:extLst>
          </p:cNvPr>
          <p:cNvSpPr>
            <a:spLocks noGrp="1"/>
          </p:cNvSpPr>
          <p:nvPr>
            <p:ph type="sldNum" sz="quarter" idx="4"/>
          </p:nvPr>
        </p:nvSpPr>
        <p:spPr>
          <a:xfrm>
            <a:off x="9081950" y="6450620"/>
            <a:ext cx="2743200" cy="365125"/>
          </a:xfrm>
          <a:prstGeom prst="rect">
            <a:avLst/>
          </a:prstGeom>
        </p:spPr>
        <p:txBody>
          <a:bodyPr vert="horz" lIns="91440" tIns="45720" rIns="91440" bIns="45720" rtlCol="0" anchor="ctr"/>
          <a:lstStyle>
            <a:lvl1pPr algn="r">
              <a:defRPr sz="800">
                <a:solidFill>
                  <a:schemeClr val="bg1"/>
                </a:solidFill>
                <a:latin typeface="Arial" panose="020B0604020202020204" pitchFamily="34" charset="0"/>
                <a:cs typeface="Arial" panose="020B0604020202020204" pitchFamily="34" charset="0"/>
              </a:defRPr>
            </a:lvl1pPr>
          </a:lstStyle>
          <a:p>
            <a:fld id="{C53DD674-0FE8-9A43-90ED-815A93F2FBA3}" type="slidenum">
              <a:rPr lang="en-US" smtClean="0"/>
              <a:pPr/>
              <a:t>‹#›</a:t>
            </a:fld>
            <a:endParaRPr lang="en-US" dirty="0"/>
          </a:p>
        </p:txBody>
      </p:sp>
    </p:spTree>
    <p:extLst>
      <p:ext uri="{BB962C8B-B14F-4D97-AF65-F5344CB8AC3E}">
        <p14:creationId xmlns:p14="http://schemas.microsoft.com/office/powerpoint/2010/main" val="1700017219"/>
      </p:ext>
    </p:extLst>
  </p:cSld>
  <p:clrMap bg1="lt1" tx1="dk1" bg2="lt2" tx2="dk2" accent1="accent1" accent2="accent2" accent3="accent3" accent4="accent4" accent5="accent5" accent6="accent6" hlink="hlink" folHlink="folHlink"/>
  <p:sldLayoutIdLst>
    <p:sldLayoutId id="2147483721" r:id="rId1"/>
    <p:sldLayoutId id="2147483734" r:id="rId2"/>
    <p:sldLayoutId id="2147483732" r:id="rId3"/>
    <p:sldLayoutId id="2147483733" r:id="rId4"/>
    <p:sldLayoutId id="2147483737" r:id="rId5"/>
    <p:sldLayoutId id="2147483736" r:id="rId6"/>
    <p:sldLayoutId id="2147483722" r:id="rId7"/>
    <p:sldLayoutId id="2147483724" r:id="rId8"/>
    <p:sldLayoutId id="2147483735" r:id="rId9"/>
    <p:sldLayoutId id="2147483725" r:id="rId10"/>
    <p:sldLayoutId id="2147483726" r:id="rId11"/>
    <p:sldLayoutId id="2147483738" r:id="rId12"/>
    <p:sldLayoutId id="2147483727" r:id="rId13"/>
    <p:sldLayoutId id="2147483728" r:id="rId14"/>
    <p:sldLayoutId id="2147483729" r:id="rId15"/>
  </p:sldLayoutIdLst>
  <p:hf hdr="0" ftr="0"/>
  <p:txStyles>
    <p:titleStyle>
      <a:lvl1pPr algn="l" defTabSz="914400" rtl="0" eaLnBrk="1" latinLnBrk="0" hangingPunct="1">
        <a:lnSpc>
          <a:spcPct val="90000"/>
        </a:lnSpc>
        <a:spcBef>
          <a:spcPct val="0"/>
        </a:spcBef>
        <a:buNone/>
        <a:defRPr sz="3200" kern="1200">
          <a:solidFill>
            <a:srgbClr val="4F2683"/>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Clr>
          <a:srgbClr val="4F2683"/>
        </a:buClr>
        <a:buFont typeface="Arial" panose="020B0604020202020204" pitchFamily="34" charset="0"/>
        <a:buChar char="•"/>
        <a:defRPr sz="16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Clr>
          <a:srgbClr val="4F2683"/>
        </a:buClr>
        <a:buFont typeface="Arial" panose="020B0604020202020204" pitchFamily="34" charset="0"/>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4DC00091-3738-DD44-9EC3-701EB205BD3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42762396"/>
      </p:ext>
    </p:extLst>
  </p:cSld>
  <p:clrMap bg1="lt1" tx1="dk1" bg2="lt2" tx2="dk2" accent1="accent1" accent2="accent2" accent3="accent3" accent4="accent4" accent5="accent5" accent6="accent6" hlink="hlink" folHlink="folHlink"/>
  <p:sldLayoutIdLst>
    <p:sldLayoutId id="2147483740" r:id="rId1"/>
    <p:sldLayoutId id="2147483741"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8" name="Picture 17" descr="Shape&#10;&#10;Description automatically generated">
            <a:extLst>
              <a:ext uri="{FF2B5EF4-FFF2-40B4-BE49-F238E27FC236}">
                <a16:creationId xmlns:a16="http://schemas.microsoft.com/office/drawing/2014/main" id="{C96C2A85-3147-8E43-AC45-D1D6A41B27B5}"/>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691959420"/>
      </p:ext>
    </p:extLst>
  </p:cSld>
  <p:clrMap bg1="lt1" tx1="dk1" bg2="lt2" tx2="dk2" accent1="accent1" accent2="accent2" accent3="accent3" accent4="accent4" accent5="accent5" accent6="accent6" hlink="hlink" folHlink="folHlink"/>
  <p:sldLayoutIdLst>
    <p:sldLayoutId id="2147483743" r:id="rId1"/>
    <p:sldLayoutId id="214748374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descr="Shape, rectangle&#10;&#10;Description automatically generated">
            <a:extLst>
              <a:ext uri="{FF2B5EF4-FFF2-40B4-BE49-F238E27FC236}">
                <a16:creationId xmlns:a16="http://schemas.microsoft.com/office/drawing/2014/main" id="{AF13CE7A-88E7-9D45-86FF-AB46538C1D6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633513910"/>
      </p:ext>
    </p:extLst>
  </p:cSld>
  <p:clrMap bg1="lt1" tx1="dk1" bg2="lt2" tx2="dk2" accent1="accent1" accent2="accent2" accent3="accent3" accent4="accent4" accent5="accent5" accent6="accent6" hlink="hlink" folHlink="folHlink"/>
  <p:sldLayoutIdLst>
    <p:sldLayoutId id="2147483746" r:id="rId1"/>
    <p:sldLayoutId id="214748374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Shape, rectangle&#10;&#10;Description automatically generated">
            <a:extLst>
              <a:ext uri="{FF2B5EF4-FFF2-40B4-BE49-F238E27FC236}">
                <a16:creationId xmlns:a16="http://schemas.microsoft.com/office/drawing/2014/main" id="{335B8B79-566D-8E41-BA0C-A5641A34834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062923026"/>
      </p:ext>
    </p:extLst>
  </p:cSld>
  <p:clrMap bg1="lt1" tx1="dk1" bg2="lt2" tx2="dk2" accent1="accent1" accent2="accent2" accent3="accent3" accent4="accent4" accent5="accent5" accent6="accent6" hlink="hlink" folHlink="folHlink"/>
  <p:sldLayoutIdLst>
    <p:sldLayoutId id="2147483749" r:id="rId1"/>
    <p:sldLayoutId id="21474837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 name="Picture 15" descr="Shape, rectangle&#10;&#10;Description automatically generated">
            <a:extLst>
              <a:ext uri="{FF2B5EF4-FFF2-40B4-BE49-F238E27FC236}">
                <a16:creationId xmlns:a16="http://schemas.microsoft.com/office/drawing/2014/main" id="{E1233790-B7FE-4E4E-8C14-6753C6067418}"/>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975650098"/>
      </p:ext>
    </p:extLst>
  </p:cSld>
  <p:clrMap bg1="lt1" tx1="dk1" bg2="lt2" tx2="dk2" accent1="accent1" accent2="accent2" accent3="accent3" accent4="accent4" accent5="accent5" accent6="accent6" hlink="hlink" folHlink="folHlink"/>
  <p:sldLayoutIdLst>
    <p:sldLayoutId id="2147483752" r:id="rId1"/>
    <p:sldLayoutId id="214748375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DC769-8490-904B-A9D2-4BD366AF15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764096525"/>
      </p:ext>
    </p:extLst>
  </p:cSld>
  <p:clrMap bg1="lt1" tx1="dk1" bg2="lt2" tx2="dk2" accent1="accent1" accent2="accent2" accent3="accent3" accent4="accent4" accent5="accent5" accent6="accent6" hlink="hlink" folHlink="folHlink"/>
  <p:sldLayoutIdLst>
    <p:sldLayoutId id="2147483755" r:id="rId1"/>
    <p:sldLayoutId id="2147483756"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F0F4BC49-3F06-0846-BA5B-3060058A5AC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699605320"/>
      </p:ext>
    </p:extLst>
  </p:cSld>
  <p:clrMap bg1="lt1" tx1="dk1" bg2="lt2" tx2="dk2" accent1="accent1" accent2="accent2" accent3="accent3" accent4="accent4" accent5="accent5" accent6="accent6" hlink="hlink" folHlink="folHlink"/>
  <p:sldLayoutIdLst>
    <p:sldLayoutId id="214748375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51719" y="2974870"/>
            <a:ext cx="10488562" cy="840505"/>
          </a:xfrm>
        </p:spPr>
        <p:txBody>
          <a:bodyPr/>
          <a:lstStyle/>
          <a:p>
            <a:pPr>
              <a:spcBef>
                <a:spcPts val="0"/>
              </a:spcBef>
            </a:pPr>
            <a:r>
              <a:rPr lang="en-GB" dirty="0"/>
              <a:t>2021 National Staff Survey Results</a:t>
            </a:r>
            <a:br>
              <a:rPr lang="en-GB" dirty="0"/>
            </a:br>
            <a:endParaRPr lang="en-GB" sz="3600" dirty="0">
              <a:highlight>
                <a:srgbClr val="FF0000"/>
              </a:highlight>
            </a:endParaRPr>
          </a:p>
        </p:txBody>
      </p:sp>
      <p:sp>
        <p:nvSpPr>
          <p:cNvPr id="2" name="Date Placeholder 1"/>
          <p:cNvSpPr>
            <a:spLocks noGrp="1"/>
          </p:cNvSpPr>
          <p:nvPr>
            <p:ph type="dt" sz="half" idx="10"/>
          </p:nvPr>
        </p:nvSpPr>
        <p:spPr/>
        <p:txBody>
          <a:bodyPr/>
          <a:lstStyle/>
          <a:p>
            <a:fld id="{AC440313-A122-C14C-B656-D37AB3F0E6CE}" type="datetime1">
              <a:rPr lang="en-GB" smtClean="0"/>
              <a:t>14/04/2022</a:t>
            </a:fld>
            <a:endParaRPr lang="en-US" dirty="0"/>
          </a:p>
        </p:txBody>
      </p:sp>
      <p:sp>
        <p:nvSpPr>
          <p:cNvPr id="3" name="Slide Number Placeholder 2"/>
          <p:cNvSpPr>
            <a:spLocks noGrp="1"/>
          </p:cNvSpPr>
          <p:nvPr>
            <p:ph type="sldNum" sz="quarter" idx="12"/>
          </p:nvPr>
        </p:nvSpPr>
        <p:spPr/>
        <p:txBody>
          <a:bodyPr/>
          <a:lstStyle/>
          <a:p>
            <a:fld id="{C53DD674-0FE8-9A43-90ED-815A93F2FBA3}" type="slidenum">
              <a:rPr lang="en-US" smtClean="0"/>
              <a:t>1</a:t>
            </a:fld>
            <a:endParaRPr lang="en-US" dirty="0"/>
          </a:p>
        </p:txBody>
      </p:sp>
      <p:sp>
        <p:nvSpPr>
          <p:cNvPr id="8" name="TextBox 7">
            <a:extLst>
              <a:ext uri="{FF2B5EF4-FFF2-40B4-BE49-F238E27FC236}">
                <a16:creationId xmlns:a16="http://schemas.microsoft.com/office/drawing/2014/main" id="{282C501D-5BF8-488B-9436-992DB2D24C9D}"/>
              </a:ext>
            </a:extLst>
          </p:cNvPr>
          <p:cNvSpPr txBox="1"/>
          <p:nvPr/>
        </p:nvSpPr>
        <p:spPr>
          <a:xfrm flipH="1">
            <a:off x="1814650" y="3883130"/>
            <a:ext cx="6764656" cy="646331"/>
          </a:xfrm>
          <a:prstGeom prst="rect">
            <a:avLst/>
          </a:prstGeom>
          <a:noFill/>
        </p:spPr>
        <p:txBody>
          <a:bodyPr wrap="square" rtlCol="0">
            <a:spAutoFit/>
          </a:bodyPr>
          <a:lstStyle/>
          <a:p>
            <a:r>
              <a:rPr lang="en-GB" i="1" dirty="0">
                <a:solidFill>
                  <a:schemeClr val="bg1"/>
                </a:solidFill>
              </a:rPr>
              <a:t>Prepared by: Beth Williams-Lally, HR &amp; OD Manager</a:t>
            </a:r>
          </a:p>
          <a:p>
            <a:r>
              <a:rPr lang="en-GB" i="1" dirty="0">
                <a:solidFill>
                  <a:schemeClr val="bg1"/>
                </a:solidFill>
              </a:rPr>
              <a:t>Presented by: Karen Nightingall, Chief People Officer</a:t>
            </a:r>
          </a:p>
        </p:txBody>
      </p:sp>
    </p:spTree>
    <p:extLst>
      <p:ext uri="{BB962C8B-B14F-4D97-AF65-F5344CB8AC3E}">
        <p14:creationId xmlns:p14="http://schemas.microsoft.com/office/powerpoint/2010/main" val="1703721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932CEBC-E850-86B8-C457-48D52B5A177A}"/>
              </a:ext>
            </a:extLst>
          </p:cNvPr>
          <p:cNvSpPr>
            <a:spLocks noGrp="1"/>
          </p:cNvSpPr>
          <p:nvPr>
            <p:ph type="title"/>
          </p:nvPr>
        </p:nvSpPr>
        <p:spPr>
          <a:xfrm>
            <a:off x="366850" y="1032198"/>
            <a:ext cx="11458300" cy="842276"/>
          </a:xfrm>
        </p:spPr>
        <p:txBody>
          <a:bodyPr anchor="b">
            <a:normAutofit/>
          </a:bodyPr>
          <a:lstStyle/>
          <a:p>
            <a:r>
              <a:rPr lang="en-US" dirty="0"/>
              <a:t>Medicine &amp; Surgical Division</a:t>
            </a:r>
          </a:p>
        </p:txBody>
      </p:sp>
      <p:pic>
        <p:nvPicPr>
          <p:cNvPr id="3" name="Picture 2">
            <a:extLst>
              <a:ext uri="{FF2B5EF4-FFF2-40B4-BE49-F238E27FC236}">
                <a16:creationId xmlns:a16="http://schemas.microsoft.com/office/drawing/2014/main" id="{BCACECD9-ACBB-4688-96BC-26827B5C6B31}"/>
              </a:ext>
            </a:extLst>
          </p:cNvPr>
          <p:cNvPicPr>
            <a:picLocks noChangeAspect="1"/>
          </p:cNvPicPr>
          <p:nvPr/>
        </p:nvPicPr>
        <p:blipFill>
          <a:blip r:embed="rId2"/>
          <a:stretch>
            <a:fillRect/>
          </a:stretch>
        </p:blipFill>
        <p:spPr>
          <a:xfrm>
            <a:off x="366850" y="2210746"/>
            <a:ext cx="5652950" cy="3759212"/>
          </a:xfrm>
          <a:prstGeom prst="rect">
            <a:avLst/>
          </a:prstGeom>
          <a:noFill/>
        </p:spPr>
      </p:pic>
      <p:sp>
        <p:nvSpPr>
          <p:cNvPr id="4" name="Date Placeholder 3">
            <a:extLst>
              <a:ext uri="{FF2B5EF4-FFF2-40B4-BE49-F238E27FC236}">
                <a16:creationId xmlns:a16="http://schemas.microsoft.com/office/drawing/2014/main" id="{3DCE9F86-5A6B-49C1-9CD1-827754CC5244}"/>
              </a:ext>
            </a:extLst>
          </p:cNvPr>
          <p:cNvSpPr>
            <a:spLocks noGrp="1"/>
          </p:cNvSpPr>
          <p:nvPr>
            <p:ph type="dt" sz="half" idx="10"/>
          </p:nvPr>
        </p:nvSpPr>
        <p:spPr>
          <a:xfrm>
            <a:off x="366850" y="6450620"/>
            <a:ext cx="2743200" cy="365125"/>
          </a:xfrm>
        </p:spPr>
        <p:txBody>
          <a:bodyPr anchor="ctr">
            <a:normAutofit/>
          </a:bodyPr>
          <a:lstStyle/>
          <a:p>
            <a:pPr>
              <a:spcAft>
                <a:spcPts val="600"/>
              </a:spcAft>
            </a:pPr>
            <a:fld id="{A41A7A7B-F31D-B344-836C-A639F0094DD6}" type="datetime1">
              <a:rPr lang="en-GB" smtClean="0"/>
              <a:pPr>
                <a:spcAft>
                  <a:spcPts val="600"/>
                </a:spcAft>
              </a:pPr>
              <a:t>14/04/2022</a:t>
            </a:fld>
            <a:endParaRPr lang="en-US" dirty="0"/>
          </a:p>
        </p:txBody>
      </p:sp>
      <p:sp>
        <p:nvSpPr>
          <p:cNvPr id="5" name="Slide Number Placeholder 4">
            <a:extLst>
              <a:ext uri="{FF2B5EF4-FFF2-40B4-BE49-F238E27FC236}">
                <a16:creationId xmlns:a16="http://schemas.microsoft.com/office/drawing/2014/main" id="{7B24DB95-B286-4E47-BBB8-C1C3EFCF55AC}"/>
              </a:ext>
            </a:extLst>
          </p:cNvPr>
          <p:cNvSpPr>
            <a:spLocks noGrp="1"/>
          </p:cNvSpPr>
          <p:nvPr>
            <p:ph type="sldNum" sz="quarter" idx="12"/>
          </p:nvPr>
        </p:nvSpPr>
        <p:spPr>
          <a:xfrm>
            <a:off x="9081950" y="6450620"/>
            <a:ext cx="2743200" cy="365125"/>
          </a:xfrm>
        </p:spPr>
        <p:txBody>
          <a:bodyPr anchor="ctr">
            <a:normAutofit/>
          </a:bodyPr>
          <a:lstStyle/>
          <a:p>
            <a:pPr>
              <a:spcAft>
                <a:spcPts val="600"/>
              </a:spcAft>
            </a:pPr>
            <a:fld id="{C53DD674-0FE8-9A43-90ED-815A93F2FBA3}" type="slidenum">
              <a:rPr lang="en-US" smtClean="0"/>
              <a:pPr>
                <a:spcAft>
                  <a:spcPts val="600"/>
                </a:spcAft>
              </a:pPr>
              <a:t>10</a:t>
            </a:fld>
            <a:endParaRPr lang="en-US" dirty="0"/>
          </a:p>
        </p:txBody>
      </p:sp>
      <p:pic>
        <p:nvPicPr>
          <p:cNvPr id="8" name="Picture 7">
            <a:extLst>
              <a:ext uri="{FF2B5EF4-FFF2-40B4-BE49-F238E27FC236}">
                <a16:creationId xmlns:a16="http://schemas.microsoft.com/office/drawing/2014/main" id="{4EB01101-F898-45E6-8695-08753ADE9E76}"/>
              </a:ext>
            </a:extLst>
          </p:cNvPr>
          <p:cNvPicPr>
            <a:picLocks noChangeAspect="1"/>
          </p:cNvPicPr>
          <p:nvPr/>
        </p:nvPicPr>
        <p:blipFill>
          <a:blip r:embed="rId3"/>
          <a:stretch>
            <a:fillRect/>
          </a:stretch>
        </p:blipFill>
        <p:spPr>
          <a:xfrm>
            <a:off x="6172200" y="2224521"/>
            <a:ext cx="5652950" cy="3730946"/>
          </a:xfrm>
          <a:prstGeom prst="rect">
            <a:avLst/>
          </a:prstGeom>
          <a:noFill/>
        </p:spPr>
      </p:pic>
    </p:spTree>
    <p:extLst>
      <p:ext uri="{BB962C8B-B14F-4D97-AF65-F5344CB8AC3E}">
        <p14:creationId xmlns:p14="http://schemas.microsoft.com/office/powerpoint/2010/main" val="936221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932CEBC-E850-86B8-C457-48D52B5A177A}"/>
              </a:ext>
            </a:extLst>
          </p:cNvPr>
          <p:cNvSpPr>
            <a:spLocks noGrp="1"/>
          </p:cNvSpPr>
          <p:nvPr>
            <p:ph type="title"/>
          </p:nvPr>
        </p:nvSpPr>
        <p:spPr>
          <a:xfrm>
            <a:off x="366850" y="1024695"/>
            <a:ext cx="11458300" cy="842276"/>
          </a:xfrm>
        </p:spPr>
        <p:txBody>
          <a:bodyPr anchor="b">
            <a:normAutofit/>
          </a:bodyPr>
          <a:lstStyle/>
          <a:p>
            <a:r>
              <a:rPr lang="en-US" dirty="0"/>
              <a:t>Clinical Services Division</a:t>
            </a:r>
          </a:p>
        </p:txBody>
      </p:sp>
      <p:sp>
        <p:nvSpPr>
          <p:cNvPr id="4" name="Date Placeholder 3">
            <a:extLst>
              <a:ext uri="{FF2B5EF4-FFF2-40B4-BE49-F238E27FC236}">
                <a16:creationId xmlns:a16="http://schemas.microsoft.com/office/drawing/2014/main" id="{3DCE9F86-5A6B-49C1-9CD1-827754CC5244}"/>
              </a:ext>
            </a:extLst>
          </p:cNvPr>
          <p:cNvSpPr>
            <a:spLocks noGrp="1"/>
          </p:cNvSpPr>
          <p:nvPr>
            <p:ph type="dt" sz="half" idx="10"/>
          </p:nvPr>
        </p:nvSpPr>
        <p:spPr>
          <a:xfrm>
            <a:off x="366850" y="6450620"/>
            <a:ext cx="2743200" cy="365125"/>
          </a:xfrm>
        </p:spPr>
        <p:txBody>
          <a:bodyPr anchor="ctr">
            <a:normAutofit/>
          </a:bodyPr>
          <a:lstStyle/>
          <a:p>
            <a:pPr>
              <a:spcAft>
                <a:spcPts val="600"/>
              </a:spcAft>
            </a:pPr>
            <a:fld id="{A41A7A7B-F31D-B344-836C-A639F0094DD6}" type="datetime1">
              <a:rPr lang="en-GB" smtClean="0"/>
              <a:pPr>
                <a:spcAft>
                  <a:spcPts val="600"/>
                </a:spcAft>
              </a:pPr>
              <a:t>14/04/2022</a:t>
            </a:fld>
            <a:endParaRPr lang="en-US" dirty="0"/>
          </a:p>
        </p:txBody>
      </p:sp>
      <p:sp>
        <p:nvSpPr>
          <p:cNvPr id="5" name="Slide Number Placeholder 4">
            <a:extLst>
              <a:ext uri="{FF2B5EF4-FFF2-40B4-BE49-F238E27FC236}">
                <a16:creationId xmlns:a16="http://schemas.microsoft.com/office/drawing/2014/main" id="{7B24DB95-B286-4E47-BBB8-C1C3EFCF55AC}"/>
              </a:ext>
            </a:extLst>
          </p:cNvPr>
          <p:cNvSpPr>
            <a:spLocks noGrp="1"/>
          </p:cNvSpPr>
          <p:nvPr>
            <p:ph type="sldNum" sz="quarter" idx="12"/>
          </p:nvPr>
        </p:nvSpPr>
        <p:spPr>
          <a:xfrm>
            <a:off x="9081950" y="6450620"/>
            <a:ext cx="2743200" cy="365125"/>
          </a:xfrm>
        </p:spPr>
        <p:txBody>
          <a:bodyPr anchor="ctr">
            <a:normAutofit/>
          </a:bodyPr>
          <a:lstStyle/>
          <a:p>
            <a:pPr>
              <a:spcAft>
                <a:spcPts val="600"/>
              </a:spcAft>
            </a:pPr>
            <a:fld id="{C53DD674-0FE8-9A43-90ED-815A93F2FBA3}" type="slidenum">
              <a:rPr lang="en-US" smtClean="0"/>
              <a:pPr>
                <a:spcAft>
                  <a:spcPts val="600"/>
                </a:spcAft>
              </a:pPr>
              <a:t>11</a:t>
            </a:fld>
            <a:endParaRPr lang="en-US" dirty="0"/>
          </a:p>
        </p:txBody>
      </p:sp>
      <p:pic>
        <p:nvPicPr>
          <p:cNvPr id="7" name="Picture 6">
            <a:extLst>
              <a:ext uri="{FF2B5EF4-FFF2-40B4-BE49-F238E27FC236}">
                <a16:creationId xmlns:a16="http://schemas.microsoft.com/office/drawing/2014/main" id="{4B689025-EF4E-4B80-B71B-9F6937B1DB19}"/>
              </a:ext>
            </a:extLst>
          </p:cNvPr>
          <p:cNvPicPr>
            <a:picLocks noChangeAspect="1"/>
          </p:cNvPicPr>
          <p:nvPr/>
        </p:nvPicPr>
        <p:blipFill>
          <a:blip r:embed="rId2"/>
          <a:stretch>
            <a:fillRect/>
          </a:stretch>
        </p:blipFill>
        <p:spPr>
          <a:xfrm>
            <a:off x="366850" y="2250925"/>
            <a:ext cx="5652950" cy="3815741"/>
          </a:xfrm>
          <a:prstGeom prst="rect">
            <a:avLst/>
          </a:prstGeom>
          <a:noFill/>
        </p:spPr>
      </p:pic>
    </p:spTree>
    <p:extLst>
      <p:ext uri="{BB962C8B-B14F-4D97-AF65-F5344CB8AC3E}">
        <p14:creationId xmlns:p14="http://schemas.microsoft.com/office/powerpoint/2010/main" val="4016678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932CEBC-E850-86B8-C457-48D52B5A177A}"/>
              </a:ext>
            </a:extLst>
          </p:cNvPr>
          <p:cNvSpPr>
            <a:spLocks noGrp="1"/>
          </p:cNvSpPr>
          <p:nvPr>
            <p:ph type="title"/>
          </p:nvPr>
        </p:nvSpPr>
        <p:spPr>
          <a:xfrm>
            <a:off x="366850" y="1032198"/>
            <a:ext cx="11458300" cy="842276"/>
          </a:xfrm>
        </p:spPr>
        <p:txBody>
          <a:bodyPr anchor="b">
            <a:normAutofit/>
          </a:bodyPr>
          <a:lstStyle/>
          <a:p>
            <a:r>
              <a:rPr lang="en-US" dirty="0"/>
              <a:t>Non-Clinical Support &amp; Corporate Division</a:t>
            </a:r>
          </a:p>
        </p:txBody>
      </p:sp>
      <p:pic>
        <p:nvPicPr>
          <p:cNvPr id="11" name="Picture 10">
            <a:extLst>
              <a:ext uri="{FF2B5EF4-FFF2-40B4-BE49-F238E27FC236}">
                <a16:creationId xmlns:a16="http://schemas.microsoft.com/office/drawing/2014/main" id="{7A2A61C0-C26B-4548-9ECD-4B6FE702F06D}"/>
              </a:ext>
            </a:extLst>
          </p:cNvPr>
          <p:cNvPicPr>
            <a:picLocks noChangeAspect="1"/>
          </p:cNvPicPr>
          <p:nvPr/>
        </p:nvPicPr>
        <p:blipFill>
          <a:blip r:embed="rId2"/>
          <a:stretch>
            <a:fillRect/>
          </a:stretch>
        </p:blipFill>
        <p:spPr>
          <a:xfrm>
            <a:off x="6172200" y="2203681"/>
            <a:ext cx="5652950" cy="3773343"/>
          </a:xfrm>
          <a:prstGeom prst="rect">
            <a:avLst/>
          </a:prstGeom>
          <a:noFill/>
        </p:spPr>
      </p:pic>
      <p:sp>
        <p:nvSpPr>
          <p:cNvPr id="4" name="Date Placeholder 3">
            <a:extLst>
              <a:ext uri="{FF2B5EF4-FFF2-40B4-BE49-F238E27FC236}">
                <a16:creationId xmlns:a16="http://schemas.microsoft.com/office/drawing/2014/main" id="{3DCE9F86-5A6B-49C1-9CD1-827754CC5244}"/>
              </a:ext>
            </a:extLst>
          </p:cNvPr>
          <p:cNvSpPr>
            <a:spLocks noGrp="1"/>
          </p:cNvSpPr>
          <p:nvPr>
            <p:ph type="dt" sz="half" idx="10"/>
          </p:nvPr>
        </p:nvSpPr>
        <p:spPr>
          <a:xfrm>
            <a:off x="366850" y="6450620"/>
            <a:ext cx="2743200" cy="365125"/>
          </a:xfrm>
        </p:spPr>
        <p:txBody>
          <a:bodyPr anchor="ctr">
            <a:normAutofit/>
          </a:bodyPr>
          <a:lstStyle/>
          <a:p>
            <a:pPr>
              <a:spcAft>
                <a:spcPts val="600"/>
              </a:spcAft>
            </a:pPr>
            <a:fld id="{A41A7A7B-F31D-B344-836C-A639F0094DD6}" type="datetime1">
              <a:rPr lang="en-GB" smtClean="0"/>
              <a:pPr>
                <a:spcAft>
                  <a:spcPts val="600"/>
                </a:spcAft>
              </a:pPr>
              <a:t>14/04/2022</a:t>
            </a:fld>
            <a:endParaRPr lang="en-US" dirty="0"/>
          </a:p>
        </p:txBody>
      </p:sp>
      <p:sp>
        <p:nvSpPr>
          <p:cNvPr id="5" name="Slide Number Placeholder 4">
            <a:extLst>
              <a:ext uri="{FF2B5EF4-FFF2-40B4-BE49-F238E27FC236}">
                <a16:creationId xmlns:a16="http://schemas.microsoft.com/office/drawing/2014/main" id="{7B24DB95-B286-4E47-BBB8-C1C3EFCF55AC}"/>
              </a:ext>
            </a:extLst>
          </p:cNvPr>
          <p:cNvSpPr>
            <a:spLocks noGrp="1"/>
          </p:cNvSpPr>
          <p:nvPr>
            <p:ph type="sldNum" sz="quarter" idx="12"/>
          </p:nvPr>
        </p:nvSpPr>
        <p:spPr>
          <a:xfrm>
            <a:off x="9081950" y="6450620"/>
            <a:ext cx="2743200" cy="365125"/>
          </a:xfrm>
        </p:spPr>
        <p:txBody>
          <a:bodyPr anchor="ctr">
            <a:normAutofit/>
          </a:bodyPr>
          <a:lstStyle/>
          <a:p>
            <a:pPr>
              <a:spcAft>
                <a:spcPts val="600"/>
              </a:spcAft>
            </a:pPr>
            <a:fld id="{C53DD674-0FE8-9A43-90ED-815A93F2FBA3}" type="slidenum">
              <a:rPr lang="en-US" smtClean="0"/>
              <a:pPr>
                <a:spcAft>
                  <a:spcPts val="600"/>
                </a:spcAft>
              </a:pPr>
              <a:t>12</a:t>
            </a:fld>
            <a:endParaRPr lang="en-US" dirty="0"/>
          </a:p>
        </p:txBody>
      </p:sp>
      <p:pic>
        <p:nvPicPr>
          <p:cNvPr id="7" name="Picture 6">
            <a:extLst>
              <a:ext uri="{FF2B5EF4-FFF2-40B4-BE49-F238E27FC236}">
                <a16:creationId xmlns:a16="http://schemas.microsoft.com/office/drawing/2014/main" id="{6D046FC1-9E55-44E0-9516-F5E8886160E9}"/>
              </a:ext>
            </a:extLst>
          </p:cNvPr>
          <p:cNvPicPr>
            <a:picLocks noChangeAspect="1"/>
          </p:cNvPicPr>
          <p:nvPr/>
        </p:nvPicPr>
        <p:blipFill>
          <a:blip r:embed="rId3"/>
          <a:stretch>
            <a:fillRect/>
          </a:stretch>
        </p:blipFill>
        <p:spPr>
          <a:xfrm>
            <a:off x="622592" y="2275540"/>
            <a:ext cx="5504064" cy="3701484"/>
          </a:xfrm>
          <a:prstGeom prst="rect">
            <a:avLst/>
          </a:prstGeom>
          <a:noFill/>
        </p:spPr>
      </p:pic>
    </p:spTree>
    <p:extLst>
      <p:ext uri="{BB962C8B-B14F-4D97-AF65-F5344CB8AC3E}">
        <p14:creationId xmlns:p14="http://schemas.microsoft.com/office/powerpoint/2010/main" val="12406937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932CEBC-E850-86B8-C457-48D52B5A177A}"/>
              </a:ext>
            </a:extLst>
          </p:cNvPr>
          <p:cNvSpPr>
            <a:spLocks noGrp="1"/>
          </p:cNvSpPr>
          <p:nvPr>
            <p:ph type="title"/>
          </p:nvPr>
        </p:nvSpPr>
        <p:spPr>
          <a:xfrm>
            <a:off x="366850" y="1024695"/>
            <a:ext cx="11458300" cy="842276"/>
          </a:xfrm>
        </p:spPr>
        <p:txBody>
          <a:bodyPr anchor="b">
            <a:normAutofit/>
          </a:bodyPr>
          <a:lstStyle/>
          <a:p>
            <a:r>
              <a:rPr lang="en-US" dirty="0"/>
              <a:t>Further analysis to be conducted</a:t>
            </a:r>
          </a:p>
        </p:txBody>
      </p:sp>
      <p:sp>
        <p:nvSpPr>
          <p:cNvPr id="4" name="Date Placeholder 3">
            <a:extLst>
              <a:ext uri="{FF2B5EF4-FFF2-40B4-BE49-F238E27FC236}">
                <a16:creationId xmlns:a16="http://schemas.microsoft.com/office/drawing/2014/main" id="{3DCE9F86-5A6B-49C1-9CD1-827754CC5244}"/>
              </a:ext>
            </a:extLst>
          </p:cNvPr>
          <p:cNvSpPr>
            <a:spLocks noGrp="1"/>
          </p:cNvSpPr>
          <p:nvPr>
            <p:ph type="dt" sz="half" idx="10"/>
          </p:nvPr>
        </p:nvSpPr>
        <p:spPr>
          <a:xfrm>
            <a:off x="366850" y="6450620"/>
            <a:ext cx="2743200" cy="365125"/>
          </a:xfrm>
        </p:spPr>
        <p:txBody>
          <a:bodyPr anchor="ctr">
            <a:normAutofit/>
          </a:bodyPr>
          <a:lstStyle/>
          <a:p>
            <a:pPr>
              <a:spcAft>
                <a:spcPts val="600"/>
              </a:spcAft>
            </a:pPr>
            <a:fld id="{A41A7A7B-F31D-B344-836C-A639F0094DD6}" type="datetime1">
              <a:rPr lang="en-GB" smtClean="0"/>
              <a:pPr>
                <a:spcAft>
                  <a:spcPts val="600"/>
                </a:spcAft>
              </a:pPr>
              <a:t>14/04/2022</a:t>
            </a:fld>
            <a:endParaRPr lang="en-US" dirty="0"/>
          </a:p>
        </p:txBody>
      </p:sp>
      <p:sp>
        <p:nvSpPr>
          <p:cNvPr id="5" name="Slide Number Placeholder 4">
            <a:extLst>
              <a:ext uri="{FF2B5EF4-FFF2-40B4-BE49-F238E27FC236}">
                <a16:creationId xmlns:a16="http://schemas.microsoft.com/office/drawing/2014/main" id="{7B24DB95-B286-4E47-BBB8-C1C3EFCF55AC}"/>
              </a:ext>
            </a:extLst>
          </p:cNvPr>
          <p:cNvSpPr>
            <a:spLocks noGrp="1"/>
          </p:cNvSpPr>
          <p:nvPr>
            <p:ph type="sldNum" sz="quarter" idx="12"/>
          </p:nvPr>
        </p:nvSpPr>
        <p:spPr>
          <a:xfrm>
            <a:off x="9081950" y="6450620"/>
            <a:ext cx="2743200" cy="365125"/>
          </a:xfrm>
        </p:spPr>
        <p:txBody>
          <a:bodyPr anchor="ctr">
            <a:normAutofit/>
          </a:bodyPr>
          <a:lstStyle/>
          <a:p>
            <a:pPr>
              <a:spcAft>
                <a:spcPts val="600"/>
              </a:spcAft>
            </a:pPr>
            <a:fld id="{C53DD674-0FE8-9A43-90ED-815A93F2FBA3}" type="slidenum">
              <a:rPr lang="en-US" smtClean="0"/>
              <a:pPr>
                <a:spcAft>
                  <a:spcPts val="600"/>
                </a:spcAft>
              </a:pPr>
              <a:t>13</a:t>
            </a:fld>
            <a:endParaRPr lang="en-US" dirty="0"/>
          </a:p>
        </p:txBody>
      </p:sp>
      <p:sp>
        <p:nvSpPr>
          <p:cNvPr id="7" name="Title 1">
            <a:extLst>
              <a:ext uri="{FF2B5EF4-FFF2-40B4-BE49-F238E27FC236}">
                <a16:creationId xmlns:a16="http://schemas.microsoft.com/office/drawing/2014/main" id="{DC36F480-7A05-471E-9461-97DCB0B0871F}"/>
              </a:ext>
            </a:extLst>
          </p:cNvPr>
          <p:cNvSpPr txBox="1">
            <a:spLocks/>
          </p:cNvSpPr>
          <p:nvPr/>
        </p:nvSpPr>
        <p:spPr>
          <a:xfrm>
            <a:off x="366850" y="2068785"/>
            <a:ext cx="11458299" cy="842275"/>
          </a:xfrm>
          <a:prstGeom prst="rect">
            <a:avLst/>
          </a:prstGeom>
        </p:spPr>
        <p:txBody>
          <a:bodyPr vert="horz" lIns="68580" tIns="34290" rIns="68580" bIns="34290" rtlCol="0" anchor="t">
            <a:normAutofit fontScale="3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120000"/>
              </a:lnSpc>
              <a:spcBef>
                <a:spcPts val="600"/>
              </a:spcBef>
              <a:spcAft>
                <a:spcPts val="600"/>
              </a:spcAft>
              <a:buClr>
                <a:srgbClr val="4F2683"/>
              </a:buClr>
            </a:pPr>
            <a:r>
              <a:rPr lang="en-GB" sz="5600" dirty="0">
                <a:solidFill>
                  <a:schemeClr val="tx1">
                    <a:lumMod val="75000"/>
                    <a:lumOff val="25000"/>
                  </a:schemeClr>
                </a:solidFill>
                <a:latin typeface="Arial" panose="020B0604020202020204" pitchFamily="34" charset="0"/>
                <a:ea typeface="+mn-ea"/>
                <a:cs typeface="Arial" panose="020B0604020202020204" pitchFamily="34" charset="0"/>
              </a:rPr>
              <a:t>As we dig deeper locally, there are areas for us to explore further to help us gain greater understanding whereby significant attention is required to improve staff engagement and morale specifically.</a:t>
            </a:r>
          </a:p>
        </p:txBody>
      </p:sp>
      <p:pic>
        <p:nvPicPr>
          <p:cNvPr id="3" name="Picture 2">
            <a:extLst>
              <a:ext uri="{FF2B5EF4-FFF2-40B4-BE49-F238E27FC236}">
                <a16:creationId xmlns:a16="http://schemas.microsoft.com/office/drawing/2014/main" id="{B85EA2C9-ED3B-45FA-9720-636816F5EBFE}"/>
              </a:ext>
            </a:extLst>
          </p:cNvPr>
          <p:cNvPicPr>
            <a:picLocks noChangeAspect="1"/>
          </p:cNvPicPr>
          <p:nvPr/>
        </p:nvPicPr>
        <p:blipFill>
          <a:blip r:embed="rId2"/>
          <a:stretch>
            <a:fillRect/>
          </a:stretch>
        </p:blipFill>
        <p:spPr>
          <a:xfrm>
            <a:off x="245624" y="3633006"/>
            <a:ext cx="5729150" cy="2817614"/>
          </a:xfrm>
          <a:prstGeom prst="rect">
            <a:avLst/>
          </a:prstGeom>
        </p:spPr>
      </p:pic>
      <p:pic>
        <p:nvPicPr>
          <p:cNvPr id="8" name="Picture 7">
            <a:extLst>
              <a:ext uri="{FF2B5EF4-FFF2-40B4-BE49-F238E27FC236}">
                <a16:creationId xmlns:a16="http://schemas.microsoft.com/office/drawing/2014/main" id="{0C26BF70-5404-4A7A-851D-10BC94108C3A}"/>
              </a:ext>
            </a:extLst>
          </p:cNvPr>
          <p:cNvPicPr>
            <a:picLocks noChangeAspect="1"/>
          </p:cNvPicPr>
          <p:nvPr/>
        </p:nvPicPr>
        <p:blipFill>
          <a:blip r:embed="rId3"/>
          <a:stretch>
            <a:fillRect/>
          </a:stretch>
        </p:blipFill>
        <p:spPr>
          <a:xfrm>
            <a:off x="6017448" y="3635424"/>
            <a:ext cx="5850376" cy="2812777"/>
          </a:xfrm>
          <a:prstGeom prst="rect">
            <a:avLst/>
          </a:prstGeom>
        </p:spPr>
      </p:pic>
      <p:sp>
        <p:nvSpPr>
          <p:cNvPr id="9" name="TextBox 8">
            <a:extLst>
              <a:ext uri="{FF2B5EF4-FFF2-40B4-BE49-F238E27FC236}">
                <a16:creationId xmlns:a16="http://schemas.microsoft.com/office/drawing/2014/main" id="{8C29EEA1-8369-45FE-A142-EA6051ECF9F9}"/>
              </a:ext>
            </a:extLst>
          </p:cNvPr>
          <p:cNvSpPr txBox="1"/>
          <p:nvPr/>
        </p:nvSpPr>
        <p:spPr>
          <a:xfrm>
            <a:off x="1136297" y="2782261"/>
            <a:ext cx="6094562" cy="369332"/>
          </a:xfrm>
          <a:prstGeom prst="rect">
            <a:avLst/>
          </a:prstGeom>
          <a:noFill/>
        </p:spPr>
        <p:txBody>
          <a:bodyPr wrap="square">
            <a:spAutoFit/>
          </a:bodyPr>
          <a:lstStyle/>
          <a:p>
            <a:r>
              <a:rPr lang="en-GB" sz="1800" b="1" i="1" dirty="0">
                <a:solidFill>
                  <a:schemeClr val="bg1"/>
                </a:solidFill>
                <a:highlight>
                  <a:srgbClr val="4F2683"/>
                </a:highlight>
              </a:rPr>
              <a:t>    </a:t>
            </a:r>
            <a:r>
              <a:rPr lang="en-GB" sz="1400" b="1" i="1" dirty="0">
                <a:solidFill>
                  <a:schemeClr val="bg1"/>
                </a:solidFill>
                <a:highlight>
                  <a:srgbClr val="4F2683"/>
                </a:highlight>
              </a:rPr>
              <a:t>Staff engagement was 7.6 in 2020 and dropped to 7.5 in 2021 </a:t>
            </a:r>
          </a:p>
        </p:txBody>
      </p:sp>
      <p:sp>
        <p:nvSpPr>
          <p:cNvPr id="10" name="TextBox 9">
            <a:extLst>
              <a:ext uri="{FF2B5EF4-FFF2-40B4-BE49-F238E27FC236}">
                <a16:creationId xmlns:a16="http://schemas.microsoft.com/office/drawing/2014/main" id="{2286924F-E674-42F4-9384-DC945BB7C314}"/>
              </a:ext>
            </a:extLst>
          </p:cNvPr>
          <p:cNvSpPr txBox="1"/>
          <p:nvPr/>
        </p:nvSpPr>
        <p:spPr>
          <a:xfrm>
            <a:off x="1142082" y="3118040"/>
            <a:ext cx="6094562" cy="369332"/>
          </a:xfrm>
          <a:prstGeom prst="rect">
            <a:avLst/>
          </a:prstGeom>
          <a:noFill/>
        </p:spPr>
        <p:txBody>
          <a:bodyPr wrap="square">
            <a:spAutoFit/>
          </a:bodyPr>
          <a:lstStyle/>
          <a:p>
            <a:r>
              <a:rPr lang="en-GB" sz="1800" b="1" i="1" dirty="0">
                <a:solidFill>
                  <a:schemeClr val="bg1"/>
                </a:solidFill>
                <a:highlight>
                  <a:srgbClr val="4F2683"/>
                </a:highlight>
              </a:rPr>
              <a:t>    </a:t>
            </a:r>
            <a:r>
              <a:rPr lang="en-GB" sz="1400" b="1" i="1" dirty="0">
                <a:solidFill>
                  <a:schemeClr val="bg1"/>
                </a:solidFill>
                <a:highlight>
                  <a:srgbClr val="4F2683"/>
                </a:highlight>
              </a:rPr>
              <a:t>Morale was 6.4 in 2020 and dropped to 6.3 in 2021 </a:t>
            </a:r>
          </a:p>
        </p:txBody>
      </p:sp>
      <p:sp>
        <p:nvSpPr>
          <p:cNvPr id="11" name="Arrow: Down 10">
            <a:extLst>
              <a:ext uri="{FF2B5EF4-FFF2-40B4-BE49-F238E27FC236}">
                <a16:creationId xmlns:a16="http://schemas.microsoft.com/office/drawing/2014/main" id="{E2A6A1C5-25E9-4DA8-82A6-45D68C46850C}"/>
              </a:ext>
            </a:extLst>
          </p:cNvPr>
          <p:cNvSpPr/>
          <p:nvPr/>
        </p:nvSpPr>
        <p:spPr>
          <a:xfrm>
            <a:off x="834617" y="2837728"/>
            <a:ext cx="236113" cy="25839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Down 11">
            <a:extLst>
              <a:ext uri="{FF2B5EF4-FFF2-40B4-BE49-F238E27FC236}">
                <a16:creationId xmlns:a16="http://schemas.microsoft.com/office/drawing/2014/main" id="{BEDFD839-4B18-4A50-8F28-B9877BF5F98D}"/>
              </a:ext>
            </a:extLst>
          </p:cNvPr>
          <p:cNvSpPr/>
          <p:nvPr/>
        </p:nvSpPr>
        <p:spPr>
          <a:xfrm>
            <a:off x="834617" y="3179535"/>
            <a:ext cx="236113" cy="258397"/>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3095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5932CEBC-E850-86B8-C457-48D52B5A177A}"/>
              </a:ext>
            </a:extLst>
          </p:cNvPr>
          <p:cNvSpPr>
            <a:spLocks noGrp="1"/>
          </p:cNvSpPr>
          <p:nvPr>
            <p:ph type="title"/>
          </p:nvPr>
        </p:nvSpPr>
        <p:spPr>
          <a:xfrm>
            <a:off x="366850" y="1032198"/>
            <a:ext cx="11458300" cy="842276"/>
          </a:xfrm>
        </p:spPr>
        <p:txBody>
          <a:bodyPr vert="horz" lIns="91440" tIns="45720" rIns="91440" bIns="45720" rtlCol="0" anchor="b" anchorCtr="0">
            <a:normAutofit/>
          </a:bodyPr>
          <a:lstStyle/>
          <a:p>
            <a:r>
              <a:rPr lang="en-US" dirty="0"/>
              <a:t>Focus areas</a:t>
            </a:r>
          </a:p>
        </p:txBody>
      </p:sp>
      <p:sp>
        <p:nvSpPr>
          <p:cNvPr id="4" name="Date Placeholder 3">
            <a:extLst>
              <a:ext uri="{FF2B5EF4-FFF2-40B4-BE49-F238E27FC236}">
                <a16:creationId xmlns:a16="http://schemas.microsoft.com/office/drawing/2014/main" id="{3DCE9F86-5A6B-49C1-9CD1-827754CC5244}"/>
              </a:ext>
            </a:extLst>
          </p:cNvPr>
          <p:cNvSpPr>
            <a:spLocks noGrp="1"/>
          </p:cNvSpPr>
          <p:nvPr>
            <p:ph type="dt" sz="half" idx="10"/>
          </p:nvPr>
        </p:nvSpPr>
        <p:spPr>
          <a:xfrm>
            <a:off x="366850" y="6450620"/>
            <a:ext cx="2743200" cy="365125"/>
          </a:xfrm>
        </p:spPr>
        <p:txBody>
          <a:bodyPr vert="horz" lIns="91440" tIns="45720" rIns="91440" bIns="45720" rtlCol="0" anchor="ctr">
            <a:normAutofit/>
          </a:bodyPr>
          <a:lstStyle/>
          <a:p>
            <a:pPr>
              <a:spcAft>
                <a:spcPts val="600"/>
              </a:spcAft>
            </a:pPr>
            <a:fld id="{A41A7A7B-F31D-B344-836C-A639F0094DD6}" type="datetime1">
              <a:rPr lang="en-GB" smtClean="0"/>
              <a:pPr>
                <a:spcAft>
                  <a:spcPts val="600"/>
                </a:spcAft>
              </a:pPr>
              <a:t>14/04/2022</a:t>
            </a:fld>
            <a:endParaRPr lang="en-US" dirty="0"/>
          </a:p>
        </p:txBody>
      </p:sp>
      <p:sp>
        <p:nvSpPr>
          <p:cNvPr id="5" name="Slide Number Placeholder 4">
            <a:extLst>
              <a:ext uri="{FF2B5EF4-FFF2-40B4-BE49-F238E27FC236}">
                <a16:creationId xmlns:a16="http://schemas.microsoft.com/office/drawing/2014/main" id="{7B24DB95-B286-4E47-BBB8-C1C3EFCF55AC}"/>
              </a:ext>
            </a:extLst>
          </p:cNvPr>
          <p:cNvSpPr>
            <a:spLocks noGrp="1"/>
          </p:cNvSpPr>
          <p:nvPr>
            <p:ph type="sldNum" sz="quarter" idx="12"/>
          </p:nvPr>
        </p:nvSpPr>
        <p:spPr>
          <a:xfrm>
            <a:off x="9081950" y="6450620"/>
            <a:ext cx="2743200" cy="365125"/>
          </a:xfrm>
        </p:spPr>
        <p:txBody>
          <a:bodyPr vert="horz" lIns="91440" tIns="45720" rIns="91440" bIns="45720" rtlCol="0" anchor="ctr">
            <a:normAutofit/>
          </a:bodyPr>
          <a:lstStyle/>
          <a:p>
            <a:pPr>
              <a:spcAft>
                <a:spcPts val="600"/>
              </a:spcAft>
            </a:pPr>
            <a:fld id="{C53DD674-0FE8-9A43-90ED-815A93F2FBA3}" type="slidenum">
              <a:rPr lang="en-US" smtClean="0"/>
              <a:pPr>
                <a:spcAft>
                  <a:spcPts val="600"/>
                </a:spcAft>
              </a:pPr>
              <a:t>14</a:t>
            </a:fld>
            <a:endParaRPr lang="en-US" dirty="0"/>
          </a:p>
        </p:txBody>
      </p:sp>
      <p:graphicFrame>
        <p:nvGraphicFramePr>
          <p:cNvPr id="16" name="hist_declined">
            <a:extLst>
              <a:ext uri="{FF2B5EF4-FFF2-40B4-BE49-F238E27FC236}">
                <a16:creationId xmlns:a16="http://schemas.microsoft.com/office/drawing/2014/main" id="{8F6B9B94-54C3-4544-9541-780DBC02AFAA}"/>
              </a:ext>
            </a:extLst>
          </p:cNvPr>
          <p:cNvGraphicFramePr>
            <a:graphicFrameLocks noGrp="1"/>
          </p:cNvGraphicFramePr>
          <p:nvPr>
            <p:custDataLst>
              <p:tags r:id="rId1"/>
            </p:custDataLst>
          </p:nvPr>
        </p:nvGraphicFramePr>
        <p:xfrm>
          <a:off x="366850" y="2127465"/>
          <a:ext cx="5565528" cy="3809245"/>
        </p:xfrm>
        <a:graphic>
          <a:graphicData uri="http://schemas.openxmlformats.org/drawingml/2006/table">
            <a:tbl>
              <a:tblPr firstRow="1" bandRow="1">
                <a:tableStyleId>{5940675A-B579-460E-94D1-54222C63F5DA}</a:tableStyleId>
              </a:tblPr>
              <a:tblGrid>
                <a:gridCol w="3452982">
                  <a:extLst>
                    <a:ext uri="{9D8B030D-6E8A-4147-A177-3AD203B41FA5}">
                      <a16:colId xmlns:a16="http://schemas.microsoft.com/office/drawing/2014/main" val="20001"/>
                    </a:ext>
                  </a:extLst>
                </a:gridCol>
                <a:gridCol w="1179871">
                  <a:extLst>
                    <a:ext uri="{9D8B030D-6E8A-4147-A177-3AD203B41FA5}">
                      <a16:colId xmlns:a16="http://schemas.microsoft.com/office/drawing/2014/main" val="31426999"/>
                    </a:ext>
                  </a:extLst>
                </a:gridCol>
                <a:gridCol w="932675">
                  <a:extLst>
                    <a:ext uri="{9D8B030D-6E8A-4147-A177-3AD203B41FA5}">
                      <a16:colId xmlns:a16="http://schemas.microsoft.com/office/drawing/2014/main" val="3764515644"/>
                    </a:ext>
                  </a:extLst>
                </a:gridCol>
              </a:tblGrid>
              <a:tr h="709381">
                <a:tc>
                  <a:txBody>
                    <a:bodyPr/>
                    <a:lstStyle/>
                    <a:p>
                      <a:pPr marL="0" algn="l" defTabSz="914400" rtl="0" eaLnBrk="1" latinLnBrk="0" hangingPunct="1"/>
                      <a:r>
                        <a:rPr lang="en-GB" sz="1600" b="1" kern="1200" dirty="0">
                          <a:solidFill>
                            <a:schemeClr val="bg1"/>
                          </a:solidFill>
                          <a:latin typeface="Arial" panose="020B0604020202020204" pitchFamily="34" charset="0"/>
                          <a:ea typeface="+mn-ea"/>
                          <a:cs typeface="Arial" panose="020B0604020202020204" pitchFamily="34" charset="0"/>
                        </a:rPr>
                        <a:t>Most declined scores</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solidFill>
                      <a:srgbClr val="FF141E"/>
                    </a:solidFill>
                  </a:tcPr>
                </a:tc>
                <a:tc>
                  <a:txBody>
                    <a:bodyPr/>
                    <a:lstStyle/>
                    <a:p>
                      <a:pPr algn="ctr"/>
                      <a:r>
                        <a:rPr lang="en-GB" sz="1600" b="1" dirty="0">
                          <a:solidFill>
                            <a:schemeClr val="bg1"/>
                          </a:solidFill>
                          <a:latin typeface="Arial" panose="020B0604020202020204" pitchFamily="34" charset="0"/>
                          <a:cs typeface="Arial" panose="020B0604020202020204" pitchFamily="34" charset="0"/>
                        </a:rPr>
                        <a:t>Trust 2021</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solidFill>
                      <a:srgbClr val="FF141E"/>
                    </a:solidFill>
                  </a:tcPr>
                </a:tc>
                <a:tc>
                  <a:txBody>
                    <a:bodyPr/>
                    <a:lstStyle/>
                    <a:p>
                      <a:pPr algn="ctr"/>
                      <a:r>
                        <a:rPr lang="en-GB" sz="1600" b="1" dirty="0">
                          <a:solidFill>
                            <a:schemeClr val="bg1"/>
                          </a:solidFill>
                          <a:latin typeface="Arial" panose="020B0604020202020204" pitchFamily="34" charset="0"/>
                          <a:cs typeface="Arial" panose="020B0604020202020204" pitchFamily="34" charset="0"/>
                        </a:rPr>
                        <a:t>Trust 2020</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solidFill>
                      <a:srgbClr val="FF141E"/>
                    </a:solidFill>
                  </a:tcPr>
                </a:tc>
                <a:extLst>
                  <a:ext uri="{0D108BD9-81ED-4DB2-BD59-A6C34878D82A}">
                    <a16:rowId xmlns:a16="http://schemas.microsoft.com/office/drawing/2014/main" val="10000"/>
                  </a:ext>
                </a:extLst>
              </a:tr>
              <a:tr h="558568">
                <a:tc>
                  <a:txBody>
                    <a:bodyPr/>
                    <a:lstStyle/>
                    <a:p>
                      <a:pPr marL="0" marR="0" lvl="0" indent="0" algn="l" defTabSz="445893"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q11d. In last 3 months, have not come to work when not feeling well enough to perform duties</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marL="0" marR="0" lvl="0" indent="0" algn="ctr" defTabSz="445893"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50% </a:t>
                      </a:r>
                    </a:p>
                    <a:p>
                      <a:pPr marL="0" marR="0" lvl="0" indent="0" algn="ctr" defTabSz="445893" rtl="0" eaLnBrk="1" fontAlgn="auto" latinLnBrk="0" hangingPunct="1">
                        <a:lnSpc>
                          <a:spcPct val="100000"/>
                        </a:lnSpc>
                        <a:spcBef>
                          <a:spcPts val="0"/>
                        </a:spcBef>
                        <a:spcAft>
                          <a:spcPts val="0"/>
                        </a:spcAft>
                        <a:buClrTx/>
                        <a:buSzTx/>
                        <a:buFontTx/>
                        <a:buNone/>
                        <a:tabLst/>
                        <a:defRPr/>
                      </a:pPr>
                      <a:r>
                        <a:rPr lang="en-GB" sz="1400" dirty="0">
                          <a:solidFill>
                            <a:srgbClr val="FF0000"/>
                          </a:solidFill>
                          <a:latin typeface="Arial" panose="020B0604020202020204" pitchFamily="34" charset="0"/>
                          <a:cs typeface="Arial" panose="020B0604020202020204" pitchFamily="34" charset="0"/>
                        </a:rPr>
                        <a:t>(-9%)</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marL="0" marR="0" lvl="0" indent="0" algn="ctr" defTabSz="445893"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59%</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1"/>
                  </a:ext>
                </a:extLst>
              </a:tr>
              <a:tr h="558568">
                <a:tc>
                  <a:txBody>
                    <a:bodyPr/>
                    <a:lstStyle/>
                    <a:p>
                      <a:pPr>
                        <a:defRPr/>
                      </a:pPr>
                      <a:r>
                        <a:rPr lang="en-GB" sz="1400" dirty="0">
                          <a:solidFill>
                            <a:srgbClr val="4D4639"/>
                          </a:solidFill>
                          <a:latin typeface="Arial" panose="020B0604020202020204" pitchFamily="34" charset="0"/>
                          <a:cs typeface="Arial" panose="020B0604020202020204" pitchFamily="34" charset="0"/>
                        </a:rPr>
                        <a:t>q3i. Enough staff at organisation to do my job properly</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39%</a:t>
                      </a:r>
                    </a:p>
                    <a:p>
                      <a:pPr algn="ctr">
                        <a:defRPr/>
                      </a:pPr>
                      <a:r>
                        <a:rPr lang="en-GB" sz="1400" dirty="0">
                          <a:solidFill>
                            <a:srgbClr val="FF0000"/>
                          </a:solidFill>
                          <a:latin typeface="Arial" panose="020B0604020202020204" pitchFamily="34" charset="0"/>
                          <a:cs typeface="Arial" panose="020B0604020202020204" pitchFamily="34" charset="0"/>
                        </a:rPr>
                        <a:t>(-9%)</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48%</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2"/>
                  </a:ext>
                </a:extLst>
              </a:tr>
              <a:tr h="558568">
                <a:tc>
                  <a:txBody>
                    <a:bodyPr/>
                    <a:lstStyle/>
                    <a:p>
                      <a:pPr>
                        <a:defRPr/>
                      </a:pPr>
                      <a:r>
                        <a:rPr lang="en-GB" sz="1400" dirty="0">
                          <a:solidFill>
                            <a:srgbClr val="4D4639"/>
                          </a:solidFill>
                          <a:latin typeface="Arial" panose="020B0604020202020204" pitchFamily="34" charset="0"/>
                          <a:cs typeface="Arial" panose="020B0604020202020204" pitchFamily="34" charset="0"/>
                        </a:rPr>
                        <a:t>q28b. Disability: organisation made adequate adjustment(s) to enable me to carry out work</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69%</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solidFill>
                            <a:srgbClr val="FF0000"/>
                          </a:solidFill>
                          <a:latin typeface="Arial" panose="020B0604020202020204" pitchFamily="34" charset="0"/>
                          <a:cs typeface="Arial" panose="020B0604020202020204" pitchFamily="34" charset="0"/>
                        </a:rPr>
                        <a:t>(-9%)</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78%</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3"/>
                  </a:ext>
                </a:extLst>
              </a:tr>
              <a:tr h="558568">
                <a:tc>
                  <a:txBody>
                    <a:bodyPr/>
                    <a:lstStyle/>
                    <a:p>
                      <a:pPr>
                        <a:defRPr/>
                      </a:pPr>
                      <a:r>
                        <a:rPr lang="en-GB" sz="1400" dirty="0">
                          <a:solidFill>
                            <a:srgbClr val="4D4639"/>
                          </a:solidFill>
                          <a:latin typeface="Arial" panose="020B0604020202020204" pitchFamily="34" charset="0"/>
                          <a:cs typeface="Arial" panose="020B0604020202020204" pitchFamily="34" charset="0"/>
                        </a:rPr>
                        <a:t>q13d. Last experience of physical violence reported</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69%</a:t>
                      </a:r>
                    </a:p>
                    <a:p>
                      <a:pPr algn="ctr">
                        <a:defRPr/>
                      </a:pPr>
                      <a:r>
                        <a:rPr lang="en-GB" sz="1400" dirty="0">
                          <a:solidFill>
                            <a:srgbClr val="FF0000"/>
                          </a:solidFill>
                          <a:latin typeface="Arial" panose="020B0604020202020204" pitchFamily="34" charset="0"/>
                          <a:cs typeface="Arial" panose="020B0604020202020204" pitchFamily="34" charset="0"/>
                        </a:rPr>
                        <a:t>(-7%)</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76%</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4"/>
                  </a:ext>
                </a:extLst>
              </a:tr>
              <a:tr h="558568">
                <a:tc>
                  <a:txBody>
                    <a:bodyPr/>
                    <a:lstStyle/>
                    <a:p>
                      <a:pPr>
                        <a:defRPr/>
                      </a:pPr>
                      <a:r>
                        <a:rPr lang="en-GB" sz="1400" dirty="0">
                          <a:solidFill>
                            <a:srgbClr val="4D4639"/>
                          </a:solidFill>
                          <a:latin typeface="Arial" panose="020B0604020202020204" pitchFamily="34" charset="0"/>
                          <a:cs typeface="Arial" panose="020B0604020202020204" pitchFamily="34" charset="0"/>
                        </a:rPr>
                        <a:t>q7b. Team members often meet to discuss the team's effectiveness</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60%</a:t>
                      </a:r>
                    </a:p>
                    <a:p>
                      <a:pPr algn="ctr">
                        <a:defRPr/>
                      </a:pPr>
                      <a:r>
                        <a:rPr lang="en-GB" sz="1400" dirty="0">
                          <a:solidFill>
                            <a:srgbClr val="FF0000"/>
                          </a:solidFill>
                          <a:latin typeface="Arial" panose="020B0604020202020204" pitchFamily="34" charset="0"/>
                          <a:cs typeface="Arial" panose="020B0604020202020204" pitchFamily="34" charset="0"/>
                        </a:rPr>
                        <a:t>(-5%)</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65%</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aphicFrame>
        <p:nvGraphicFramePr>
          <p:cNvPr id="17" name="hist_declined">
            <a:extLst>
              <a:ext uri="{FF2B5EF4-FFF2-40B4-BE49-F238E27FC236}">
                <a16:creationId xmlns:a16="http://schemas.microsoft.com/office/drawing/2014/main" id="{0421B52C-A620-4B95-AD3E-0068C8297EB3}"/>
              </a:ext>
            </a:extLst>
          </p:cNvPr>
          <p:cNvGraphicFramePr>
            <a:graphicFrameLocks noGrp="1"/>
          </p:cNvGraphicFramePr>
          <p:nvPr>
            <p:custDataLst>
              <p:tags r:id="rId2"/>
            </p:custDataLst>
          </p:nvPr>
        </p:nvGraphicFramePr>
        <p:xfrm>
          <a:off x="6084778" y="2127464"/>
          <a:ext cx="5565528" cy="1980029"/>
        </p:xfrm>
        <a:graphic>
          <a:graphicData uri="http://schemas.openxmlformats.org/drawingml/2006/table">
            <a:tbl>
              <a:tblPr firstRow="1" bandRow="1">
                <a:tableStyleId>{5940675A-B579-460E-94D1-54222C63F5DA}</a:tableStyleId>
              </a:tblPr>
              <a:tblGrid>
                <a:gridCol w="3590164">
                  <a:extLst>
                    <a:ext uri="{9D8B030D-6E8A-4147-A177-3AD203B41FA5}">
                      <a16:colId xmlns:a16="http://schemas.microsoft.com/office/drawing/2014/main" val="20001"/>
                    </a:ext>
                  </a:extLst>
                </a:gridCol>
                <a:gridCol w="1002890">
                  <a:extLst>
                    <a:ext uri="{9D8B030D-6E8A-4147-A177-3AD203B41FA5}">
                      <a16:colId xmlns:a16="http://schemas.microsoft.com/office/drawing/2014/main" val="31426999"/>
                    </a:ext>
                  </a:extLst>
                </a:gridCol>
                <a:gridCol w="972474">
                  <a:extLst>
                    <a:ext uri="{9D8B030D-6E8A-4147-A177-3AD203B41FA5}">
                      <a16:colId xmlns:a16="http://schemas.microsoft.com/office/drawing/2014/main" val="3764515644"/>
                    </a:ext>
                  </a:extLst>
                </a:gridCol>
              </a:tblGrid>
              <a:tr h="709381">
                <a:tc>
                  <a:txBody>
                    <a:bodyPr/>
                    <a:lstStyle/>
                    <a:p>
                      <a:pPr marL="0" algn="l" defTabSz="914400" rtl="0" eaLnBrk="1" latinLnBrk="0" hangingPunct="1"/>
                      <a:r>
                        <a:rPr lang="en-GB" sz="1600" b="1" kern="1200" dirty="0">
                          <a:solidFill>
                            <a:schemeClr val="bg1"/>
                          </a:solidFill>
                          <a:latin typeface="Arial" panose="020B0604020202020204" pitchFamily="34" charset="0"/>
                          <a:ea typeface="+mn-ea"/>
                          <a:cs typeface="Arial" panose="020B0604020202020204" pitchFamily="34" charset="0"/>
                        </a:rPr>
                        <a:t>Friends &amp; family declined scores</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solidFill>
                      <a:srgbClr val="FF141E"/>
                    </a:solidFill>
                  </a:tcPr>
                </a:tc>
                <a:tc>
                  <a:txBody>
                    <a:bodyPr/>
                    <a:lstStyle/>
                    <a:p>
                      <a:pPr algn="ctr"/>
                      <a:r>
                        <a:rPr lang="en-GB" sz="1600" b="1" dirty="0">
                          <a:solidFill>
                            <a:schemeClr val="bg1"/>
                          </a:solidFill>
                          <a:latin typeface="Arial" panose="020B0604020202020204" pitchFamily="34" charset="0"/>
                          <a:cs typeface="Arial" panose="020B0604020202020204" pitchFamily="34" charset="0"/>
                        </a:rPr>
                        <a:t>Trust 2021</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solidFill>
                      <a:srgbClr val="FF141E"/>
                    </a:solidFill>
                  </a:tcPr>
                </a:tc>
                <a:tc>
                  <a:txBody>
                    <a:bodyPr/>
                    <a:lstStyle/>
                    <a:p>
                      <a:pPr algn="ctr"/>
                      <a:r>
                        <a:rPr lang="en-GB" sz="1600" b="1" dirty="0">
                          <a:solidFill>
                            <a:schemeClr val="bg1"/>
                          </a:solidFill>
                          <a:latin typeface="Arial" panose="020B0604020202020204" pitchFamily="34" charset="0"/>
                          <a:cs typeface="Arial" panose="020B0604020202020204" pitchFamily="34" charset="0"/>
                        </a:rPr>
                        <a:t>Trust 2020</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solidFill>
                      <a:srgbClr val="FF141E"/>
                    </a:solidFill>
                  </a:tcPr>
                </a:tc>
                <a:extLst>
                  <a:ext uri="{0D108BD9-81ED-4DB2-BD59-A6C34878D82A}">
                    <a16:rowId xmlns:a16="http://schemas.microsoft.com/office/drawing/2014/main" val="10000"/>
                  </a:ext>
                </a:extLst>
              </a:tr>
              <a:tr h="5585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q21c. Would recommend organisation as place to work</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marL="0" marR="0" lvl="0" indent="0" algn="ctr" defTabSz="445893"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74%</a:t>
                      </a:r>
                    </a:p>
                    <a:p>
                      <a:pPr marL="0" marR="0" lvl="0" indent="0" algn="ctr" defTabSz="445893" rtl="0" eaLnBrk="1" fontAlgn="auto" latinLnBrk="0" hangingPunct="1">
                        <a:lnSpc>
                          <a:spcPct val="100000"/>
                        </a:lnSpc>
                        <a:spcBef>
                          <a:spcPts val="0"/>
                        </a:spcBef>
                        <a:spcAft>
                          <a:spcPts val="0"/>
                        </a:spcAft>
                        <a:buClrTx/>
                        <a:buSzTx/>
                        <a:buFontTx/>
                        <a:buNone/>
                        <a:tabLst/>
                        <a:defRPr/>
                      </a:pPr>
                      <a:r>
                        <a:rPr lang="en-GB" sz="1400" dirty="0">
                          <a:solidFill>
                            <a:srgbClr val="FF0000"/>
                          </a:solidFill>
                          <a:latin typeface="Arial" panose="020B0604020202020204" pitchFamily="34" charset="0"/>
                          <a:cs typeface="Arial" panose="020B0604020202020204" pitchFamily="34" charset="0"/>
                        </a:rPr>
                        <a:t>(-2%)</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marL="0" marR="0" lvl="0" indent="0" algn="ctr" defTabSz="445893"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76%</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1"/>
                  </a:ext>
                </a:extLst>
              </a:tr>
              <a:tr h="5585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q21d. If friend/relative needed treatment would be happy with standard of care provided by organisation</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91.6%</a:t>
                      </a:r>
                    </a:p>
                    <a:p>
                      <a:pPr algn="ctr">
                        <a:defRPr/>
                      </a:pPr>
                      <a:r>
                        <a:rPr lang="en-GB" sz="1400" dirty="0">
                          <a:solidFill>
                            <a:srgbClr val="FF0000"/>
                          </a:solidFill>
                          <a:latin typeface="Arial" panose="020B0604020202020204" pitchFamily="34" charset="0"/>
                          <a:cs typeface="Arial" panose="020B0604020202020204" pitchFamily="34" charset="0"/>
                        </a:rPr>
                        <a:t>(-4.4%)</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96%</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8574166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2727" y="1796819"/>
            <a:ext cx="12192000" cy="1768012"/>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5867" b="1" dirty="0">
              <a:solidFill>
                <a:schemeClr val="bg1">
                  <a:lumMod val="50000"/>
                </a:schemeClr>
              </a:solidFill>
              <a:latin typeface="Arial" pitchFamily="34" charset="0"/>
              <a:cs typeface="Arial" pitchFamily="34" charset="0"/>
            </a:endParaRPr>
          </a:p>
        </p:txBody>
      </p:sp>
      <p:sp>
        <p:nvSpPr>
          <p:cNvPr id="9" name="Subtitle 2"/>
          <p:cNvSpPr txBox="1">
            <a:spLocks/>
          </p:cNvSpPr>
          <p:nvPr/>
        </p:nvSpPr>
        <p:spPr>
          <a:xfrm>
            <a:off x="34869" y="2240327"/>
            <a:ext cx="12179273" cy="1344149"/>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dirty="0">
              <a:solidFill>
                <a:schemeClr val="accent4">
                  <a:lumMod val="75000"/>
                </a:schemeClr>
              </a:solidFill>
              <a:latin typeface="Arial" pitchFamily="34" charset="0"/>
              <a:cs typeface="Arial" pitchFamily="34" charset="0"/>
            </a:endParaRPr>
          </a:p>
        </p:txBody>
      </p:sp>
      <p:sp>
        <p:nvSpPr>
          <p:cNvPr id="11" name="Title 10">
            <a:extLst>
              <a:ext uri="{FF2B5EF4-FFF2-40B4-BE49-F238E27FC236}">
                <a16:creationId xmlns:a16="http://schemas.microsoft.com/office/drawing/2014/main" id="{34589BFE-8113-42CA-A40A-A7755FC6BBF3}"/>
              </a:ext>
            </a:extLst>
          </p:cNvPr>
          <p:cNvSpPr>
            <a:spLocks noGrp="1"/>
          </p:cNvSpPr>
          <p:nvPr>
            <p:ph type="title"/>
          </p:nvPr>
        </p:nvSpPr>
        <p:spPr/>
        <p:txBody>
          <a:bodyPr/>
          <a:lstStyle/>
          <a:p>
            <a:pPr algn="l">
              <a:spcBef>
                <a:spcPts val="0"/>
              </a:spcBef>
            </a:pPr>
            <a:r>
              <a:rPr lang="en-GB" dirty="0"/>
              <a:t>Next steps…</a:t>
            </a:r>
          </a:p>
        </p:txBody>
      </p:sp>
      <p:sp>
        <p:nvSpPr>
          <p:cNvPr id="4" name="Rectangle 3">
            <a:extLst>
              <a:ext uri="{FF2B5EF4-FFF2-40B4-BE49-F238E27FC236}">
                <a16:creationId xmlns:a16="http://schemas.microsoft.com/office/drawing/2014/main" id="{F661BB19-94D0-417D-8EE6-04DFD2D197CB}"/>
              </a:ext>
            </a:extLst>
          </p:cNvPr>
          <p:cNvSpPr/>
          <p:nvPr/>
        </p:nvSpPr>
        <p:spPr>
          <a:xfrm>
            <a:off x="366849" y="2103473"/>
            <a:ext cx="11812424" cy="5038302"/>
          </a:xfrm>
          <a:prstGeom prst="rect">
            <a:avLst/>
          </a:prstGeom>
        </p:spPr>
        <p:txBody>
          <a:bodyPr wrap="square">
            <a:spAutoFit/>
          </a:bodyPr>
          <a:lstStyle/>
          <a:p>
            <a:pPr lvl="0"/>
            <a:r>
              <a:rPr lang="en-US" sz="1600" b="1" dirty="0">
                <a:solidFill>
                  <a:schemeClr val="tx1">
                    <a:lumMod val="75000"/>
                    <a:lumOff val="25000"/>
                  </a:schemeClr>
                </a:solidFill>
                <a:latin typeface="Arial" panose="020B0604020202020204" pitchFamily="34" charset="0"/>
                <a:cs typeface="Arial" panose="020B0604020202020204" pitchFamily="34" charset="0"/>
              </a:rPr>
              <a:t>Areas highlighted for improvement</a:t>
            </a:r>
            <a:endParaRPr lang="en-GB" sz="1600" b="1" dirty="0">
              <a:solidFill>
                <a:schemeClr val="tx1">
                  <a:lumMod val="75000"/>
                  <a:lumOff val="25000"/>
                </a:schemeClr>
              </a:solidFill>
              <a:latin typeface="Arial" panose="020B0604020202020204" pitchFamily="34" charset="0"/>
              <a:cs typeface="Arial" panose="020B0604020202020204" pitchFamily="34" charset="0"/>
            </a:endParaRPr>
          </a:p>
          <a:p>
            <a:pPr marL="304800" indent="-228600"/>
            <a:r>
              <a:rPr lang="en-US" sz="1600" dirty="0">
                <a:solidFill>
                  <a:schemeClr val="tx1">
                    <a:lumMod val="75000"/>
                    <a:lumOff val="25000"/>
                  </a:schemeClr>
                </a:solidFill>
                <a:latin typeface="Arial" panose="020B0604020202020204" pitchFamily="34" charset="0"/>
                <a:cs typeface="Arial" panose="020B0604020202020204" pitchFamily="34" charset="0"/>
              </a:rPr>
              <a:t> </a:t>
            </a: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marL="228600">
              <a:lnSpc>
                <a:spcPct val="115000"/>
              </a:lnSpc>
            </a:pPr>
            <a:r>
              <a:rPr lang="en-GB" sz="1600" dirty="0">
                <a:solidFill>
                  <a:schemeClr val="tx1">
                    <a:lumMod val="75000"/>
                    <a:lumOff val="25000"/>
                  </a:schemeClr>
                </a:solidFill>
                <a:latin typeface="Arial" panose="020B0604020202020204" pitchFamily="34" charset="0"/>
                <a:cs typeface="Arial" panose="020B0604020202020204" pitchFamily="34" charset="0"/>
              </a:rPr>
              <a:t>Following the review of the 2021 survey, the Trust is committed to focusing on the following themes.                         </a:t>
            </a:r>
          </a:p>
          <a:p>
            <a:pPr marL="800100" lvl="1" indent="-342900">
              <a:lnSpc>
                <a:spcPct val="115000"/>
              </a:lnSpc>
              <a:buFont typeface="Wingdings" panose="05000000000000000000" pitchFamily="2" charset="2"/>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Supporting staff to improve their health and wellbeing</a:t>
            </a:r>
          </a:p>
          <a:p>
            <a:pPr marL="800100" lvl="1" indent="-342900">
              <a:lnSpc>
                <a:spcPct val="115000"/>
              </a:lnSpc>
              <a:buFont typeface="Wingdings" panose="05000000000000000000" pitchFamily="2" charset="2"/>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Improving equality, diversity, inclusion &amp; belonging</a:t>
            </a:r>
          </a:p>
          <a:p>
            <a:pPr marL="800100" lvl="1" indent="-342900">
              <a:lnSpc>
                <a:spcPct val="115000"/>
              </a:lnSpc>
              <a:buFont typeface="Wingdings" panose="05000000000000000000" pitchFamily="2" charset="2"/>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Creating a safe working environment for our staff </a:t>
            </a:r>
          </a:p>
          <a:p>
            <a:pPr marL="800100" lvl="1" indent="-342900">
              <a:lnSpc>
                <a:spcPct val="115000"/>
              </a:lnSpc>
              <a:buFont typeface="Wingdings" panose="05000000000000000000" pitchFamily="2" charset="2"/>
              <a:buChar char="§"/>
            </a:pPr>
            <a:r>
              <a:rPr lang="en-GB" sz="1600" dirty="0">
                <a:solidFill>
                  <a:schemeClr val="tx1">
                    <a:lumMod val="75000"/>
                    <a:lumOff val="25000"/>
                  </a:schemeClr>
                </a:solidFill>
                <a:latin typeface="Arial" panose="020B0604020202020204" pitchFamily="34" charset="0"/>
                <a:cs typeface="Arial" panose="020B0604020202020204" pitchFamily="34" charset="0"/>
              </a:rPr>
              <a:t>Improving friends and family tests scores</a:t>
            </a:r>
          </a:p>
          <a:p>
            <a:pPr marL="800100" lvl="1" indent="-342900">
              <a:lnSpc>
                <a:spcPct val="115000"/>
              </a:lnSpc>
              <a:buFont typeface="Wingdings" panose="05000000000000000000" pitchFamily="2" charset="2"/>
              <a:buChar char="§"/>
            </a:pPr>
            <a:endParaRPr lang="en-GB" sz="1600" dirty="0">
              <a:solidFill>
                <a:schemeClr val="tx1">
                  <a:lumMod val="75000"/>
                  <a:lumOff val="25000"/>
                </a:schemeClr>
              </a:solidFill>
              <a:latin typeface="Arial" panose="020B0604020202020204" pitchFamily="34" charset="0"/>
              <a:cs typeface="Arial" panose="020B0604020202020204" pitchFamily="34" charset="0"/>
            </a:endParaRPr>
          </a:p>
          <a:p>
            <a:pPr>
              <a:spcAft>
                <a:spcPts val="1200"/>
              </a:spcAft>
            </a:pPr>
            <a:r>
              <a:rPr lang="en-GB" sz="1600" dirty="0">
                <a:solidFill>
                  <a:schemeClr val="tx1">
                    <a:lumMod val="75000"/>
                    <a:lumOff val="25000"/>
                  </a:schemeClr>
                </a:solidFill>
                <a:latin typeface="Arial" panose="020B0604020202020204" pitchFamily="34" charset="0"/>
                <a:cs typeface="Arial" panose="020B0604020202020204" pitchFamily="34" charset="0"/>
              </a:rPr>
              <a:t>HRBP’s to partner with divisions to analyse local results and create meaningful and impactful action plans to make positive change.</a:t>
            </a:r>
          </a:p>
          <a:p>
            <a:pPr>
              <a:spcAft>
                <a:spcPts val="1200"/>
              </a:spcAft>
            </a:pPr>
            <a:r>
              <a:rPr lang="en-GB" sz="1600" dirty="0">
                <a:solidFill>
                  <a:schemeClr val="tx1">
                    <a:lumMod val="75000"/>
                    <a:lumOff val="25000"/>
                  </a:schemeClr>
                </a:solidFill>
                <a:latin typeface="Arial" panose="020B0604020202020204" pitchFamily="34" charset="0"/>
                <a:cs typeface="Arial" panose="020B0604020202020204" pitchFamily="34" charset="0"/>
              </a:rPr>
              <a:t>Further analysis and action plans to be communicated to Boards and key groups once completed.</a:t>
            </a:r>
          </a:p>
          <a:p>
            <a:pPr>
              <a:spcAft>
                <a:spcPts val="1200"/>
              </a:spcAft>
            </a:pPr>
            <a:r>
              <a:rPr lang="en-GB" sz="1600" dirty="0">
                <a:solidFill>
                  <a:schemeClr val="tx1">
                    <a:lumMod val="75000"/>
                    <a:lumOff val="25000"/>
                  </a:schemeClr>
                </a:solidFill>
                <a:latin typeface="Arial" panose="020B0604020202020204" pitchFamily="34" charset="0"/>
                <a:cs typeface="Arial" panose="020B0604020202020204" pitchFamily="34" charset="0"/>
              </a:rPr>
              <a:t>Deeper analysis of WRES and WDES survey results to identify hotspots and build into actions plans.</a:t>
            </a:r>
          </a:p>
          <a:p>
            <a:pPr>
              <a:spcAft>
                <a:spcPts val="1200"/>
              </a:spcAft>
            </a:pPr>
            <a:r>
              <a:rPr lang="en-GB" sz="1600" dirty="0">
                <a:solidFill>
                  <a:schemeClr val="tx1">
                    <a:lumMod val="75000"/>
                    <a:lumOff val="25000"/>
                  </a:schemeClr>
                </a:solidFill>
                <a:latin typeface="Arial" panose="020B0604020202020204" pitchFamily="34" charset="0"/>
                <a:cs typeface="Arial" panose="020B0604020202020204" pitchFamily="34" charset="0"/>
              </a:rPr>
              <a:t>Share ‘you said we did’ communications with employees to ensure they are kept informed of the action plans to fulfil the people promise that their voice does count and is listened to.</a:t>
            </a:r>
          </a:p>
          <a:p>
            <a:pPr marL="800100" lvl="1" indent="-342900">
              <a:lnSpc>
                <a:spcPct val="115000"/>
              </a:lnSpc>
              <a:buFont typeface="Wingdings" panose="05000000000000000000" pitchFamily="2" charset="2"/>
              <a:buChar char="§"/>
            </a:pPr>
            <a:endParaRPr lang="en-GB" sz="2000" dirty="0">
              <a:solidFill>
                <a:schemeClr val="tx1">
                  <a:lumMod val="75000"/>
                  <a:lumOff val="25000"/>
                </a:schemeClr>
              </a:solidFill>
              <a:latin typeface="Arial" panose="020B0604020202020204" pitchFamily="34" charset="0"/>
              <a:cs typeface="Arial" panose="020B0604020202020204" pitchFamily="34" charset="0"/>
            </a:endParaRPr>
          </a:p>
          <a:p>
            <a:pPr marL="285750" indent="-285750">
              <a:spcAft>
                <a:spcPts val="1200"/>
              </a:spcAft>
              <a:buFont typeface="Wingdings" panose="05000000000000000000" pitchFamily="2" charset="2"/>
              <a:buChar char="§"/>
            </a:pPr>
            <a:endParaRPr lang="en-GB" sz="20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14169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4589BFE-8113-42CA-A40A-A7755FC6BBF3}"/>
              </a:ext>
            </a:extLst>
          </p:cNvPr>
          <p:cNvSpPr>
            <a:spLocks noGrp="1"/>
          </p:cNvSpPr>
          <p:nvPr>
            <p:ph type="title"/>
          </p:nvPr>
        </p:nvSpPr>
        <p:spPr>
          <a:xfrm>
            <a:off x="366850" y="1024695"/>
            <a:ext cx="11458300" cy="842276"/>
          </a:xfrm>
        </p:spPr>
        <p:txBody>
          <a:bodyPr vert="horz" lIns="91440" tIns="45720" rIns="91440" bIns="45720" rtlCol="0" anchor="b" anchorCtr="0">
            <a:normAutofit/>
          </a:bodyPr>
          <a:lstStyle/>
          <a:p>
            <a:r>
              <a:rPr lang="en-GB" dirty="0"/>
              <a:t>National Summary</a:t>
            </a:r>
          </a:p>
        </p:txBody>
      </p:sp>
      <p:sp>
        <p:nvSpPr>
          <p:cNvPr id="16" name="Date Placeholder 4">
            <a:extLst>
              <a:ext uri="{FF2B5EF4-FFF2-40B4-BE49-F238E27FC236}">
                <a16:creationId xmlns:a16="http://schemas.microsoft.com/office/drawing/2014/main" id="{56FFE5D7-2BC7-4FA1-A484-2B79E04ECA20}"/>
              </a:ext>
            </a:extLst>
          </p:cNvPr>
          <p:cNvSpPr>
            <a:spLocks noGrp="1"/>
          </p:cNvSpPr>
          <p:nvPr>
            <p:ph type="dt" sz="half" idx="10"/>
          </p:nvPr>
        </p:nvSpPr>
        <p:spPr>
          <a:xfrm>
            <a:off x="366850" y="6450620"/>
            <a:ext cx="2743200" cy="365125"/>
          </a:xfrm>
        </p:spPr>
        <p:txBody>
          <a:bodyPr anchor="ctr">
            <a:normAutofit/>
          </a:bodyPr>
          <a:lstStyle/>
          <a:p>
            <a:pPr>
              <a:spcAft>
                <a:spcPts val="600"/>
              </a:spcAft>
            </a:pPr>
            <a:fld id="{854ECE1E-1B55-2947-9963-54AF5CBEA441}" type="datetime1">
              <a:rPr lang="en-GB" smtClean="0"/>
              <a:pPr>
                <a:spcAft>
                  <a:spcPts val="600"/>
                </a:spcAft>
              </a:pPr>
              <a:t>14/04/2022</a:t>
            </a:fld>
            <a:endParaRPr lang="en-US"/>
          </a:p>
        </p:txBody>
      </p:sp>
      <p:sp>
        <p:nvSpPr>
          <p:cNvPr id="18" name="Slide Number Placeholder 5">
            <a:extLst>
              <a:ext uri="{FF2B5EF4-FFF2-40B4-BE49-F238E27FC236}">
                <a16:creationId xmlns:a16="http://schemas.microsoft.com/office/drawing/2014/main" id="{6D23D764-A295-8703-30E6-B631BA5740E4}"/>
              </a:ext>
            </a:extLst>
          </p:cNvPr>
          <p:cNvSpPr>
            <a:spLocks noGrp="1"/>
          </p:cNvSpPr>
          <p:nvPr>
            <p:ph type="sldNum" sz="quarter" idx="12"/>
          </p:nvPr>
        </p:nvSpPr>
        <p:spPr>
          <a:xfrm>
            <a:off x="9081950" y="6450620"/>
            <a:ext cx="2743200" cy="365125"/>
          </a:xfrm>
        </p:spPr>
        <p:txBody>
          <a:bodyPr anchor="ctr">
            <a:normAutofit/>
          </a:bodyPr>
          <a:lstStyle/>
          <a:p>
            <a:pPr>
              <a:spcAft>
                <a:spcPts val="600"/>
              </a:spcAft>
            </a:pPr>
            <a:fld id="{C53DD674-0FE8-9A43-90ED-815A93F2FBA3}" type="slidenum">
              <a:rPr lang="en-US" smtClean="0"/>
              <a:pPr>
                <a:spcAft>
                  <a:spcPts val="600"/>
                </a:spcAft>
              </a:pPr>
              <a:t>2</a:t>
            </a:fld>
            <a:endParaRPr lang="en-US" dirty="0"/>
          </a:p>
        </p:txBody>
      </p:sp>
      <p:sp>
        <p:nvSpPr>
          <p:cNvPr id="8" name="Title 1"/>
          <p:cNvSpPr txBox="1">
            <a:spLocks/>
          </p:cNvSpPr>
          <p:nvPr/>
        </p:nvSpPr>
        <p:spPr>
          <a:xfrm>
            <a:off x="12727" y="1796819"/>
            <a:ext cx="12192000" cy="1768012"/>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5867" b="1" dirty="0">
              <a:solidFill>
                <a:schemeClr val="bg1">
                  <a:lumMod val="50000"/>
                </a:schemeClr>
              </a:solidFill>
              <a:latin typeface="Arial" pitchFamily="34" charset="0"/>
              <a:cs typeface="Arial" pitchFamily="34" charset="0"/>
            </a:endParaRPr>
          </a:p>
        </p:txBody>
      </p:sp>
      <p:sp>
        <p:nvSpPr>
          <p:cNvPr id="9" name="Subtitle 2"/>
          <p:cNvSpPr txBox="1">
            <a:spLocks/>
          </p:cNvSpPr>
          <p:nvPr/>
        </p:nvSpPr>
        <p:spPr>
          <a:xfrm>
            <a:off x="34869" y="2240327"/>
            <a:ext cx="12179273" cy="1344149"/>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dirty="0">
              <a:solidFill>
                <a:schemeClr val="accent4">
                  <a:lumMod val="75000"/>
                </a:schemeClr>
              </a:solidFill>
              <a:latin typeface="Arial" pitchFamily="34" charset="0"/>
              <a:cs typeface="Arial" pitchFamily="34" charset="0"/>
            </a:endParaRPr>
          </a:p>
        </p:txBody>
      </p:sp>
      <p:pic>
        <p:nvPicPr>
          <p:cNvPr id="10" name="Picture 9">
            <a:extLst>
              <a:ext uri="{FF2B5EF4-FFF2-40B4-BE49-F238E27FC236}">
                <a16:creationId xmlns:a16="http://schemas.microsoft.com/office/drawing/2014/main" id="{F98CAFE8-5041-4CF8-98F2-F46C9899D808}"/>
              </a:ext>
            </a:extLst>
          </p:cNvPr>
          <p:cNvPicPr>
            <a:picLocks noChangeAspect="1"/>
          </p:cNvPicPr>
          <p:nvPr/>
        </p:nvPicPr>
        <p:blipFill>
          <a:blip r:embed="rId3"/>
          <a:stretch>
            <a:fillRect/>
          </a:stretch>
        </p:blipFill>
        <p:spPr>
          <a:xfrm>
            <a:off x="200712" y="1980790"/>
            <a:ext cx="8107966" cy="4520191"/>
          </a:xfrm>
          <a:prstGeom prst="rect">
            <a:avLst/>
          </a:prstGeom>
          <a:noFill/>
        </p:spPr>
      </p:pic>
      <p:sp>
        <p:nvSpPr>
          <p:cNvPr id="12" name="TextBox 11">
            <a:extLst>
              <a:ext uri="{FF2B5EF4-FFF2-40B4-BE49-F238E27FC236}">
                <a16:creationId xmlns:a16="http://schemas.microsoft.com/office/drawing/2014/main" id="{F488442A-E19C-486B-82C7-E9F6424B1D05}"/>
              </a:ext>
            </a:extLst>
          </p:cNvPr>
          <p:cNvSpPr txBox="1"/>
          <p:nvPr/>
        </p:nvSpPr>
        <p:spPr>
          <a:xfrm>
            <a:off x="8496958" y="2007652"/>
            <a:ext cx="3739326" cy="3477875"/>
          </a:xfrm>
          <a:prstGeom prst="rect">
            <a:avLst/>
          </a:prstGeom>
          <a:noFill/>
        </p:spPr>
        <p:txBody>
          <a:bodyPr wrap="square">
            <a:spAutoFit/>
          </a:bodyPr>
          <a:lstStyle/>
          <a:p>
            <a:r>
              <a:rPr lang="en-GB" sz="1600" b="1" dirty="0">
                <a:solidFill>
                  <a:srgbClr val="4F2683"/>
                </a:solidFill>
                <a:latin typeface="Arial" panose="020B0604020202020204" pitchFamily="34" charset="0"/>
                <a:ea typeface="+mj-ea"/>
                <a:cs typeface="Arial" panose="020B0604020202020204" pitchFamily="34" charset="0"/>
              </a:rPr>
              <a:t>Changes to 2021 Survey</a:t>
            </a:r>
          </a:p>
          <a:p>
            <a:endParaRPr lang="en-GB" sz="1200" b="1" dirty="0">
              <a:solidFill>
                <a:srgbClr val="4F2683"/>
              </a:solidFill>
              <a:latin typeface="Arial" panose="020B0604020202020204" pitchFamily="34" charset="0"/>
              <a:ea typeface="+mj-ea"/>
              <a:cs typeface="Arial" panose="020B0604020202020204" pitchFamily="34" charset="0"/>
            </a:endParaRPr>
          </a:p>
          <a:p>
            <a:r>
              <a:rPr lang="en-GB" sz="1200" b="1" dirty="0">
                <a:solidFill>
                  <a:srgbClr val="4F2683"/>
                </a:solidFill>
                <a:latin typeface="Arial" panose="020B0604020202020204" pitchFamily="34" charset="0"/>
                <a:ea typeface="+mj-ea"/>
                <a:cs typeface="Arial" panose="020B0604020202020204" pitchFamily="34" charset="0"/>
              </a:rPr>
              <a:t>New reporting aligned to the People Promise elements – significant change</a:t>
            </a:r>
          </a:p>
          <a:p>
            <a:endParaRPr lang="en-GB" sz="1200" b="1" dirty="0">
              <a:solidFill>
                <a:srgbClr val="4F2683"/>
              </a:solidFill>
              <a:latin typeface="Arial" panose="020B0604020202020204" pitchFamily="34" charset="0"/>
              <a:ea typeface="+mj-ea"/>
              <a:cs typeface="Arial" panose="020B0604020202020204" pitchFamily="34" charset="0"/>
            </a:endParaRPr>
          </a:p>
          <a:p>
            <a:r>
              <a:rPr lang="en-GB" sz="1200" dirty="0">
                <a:solidFill>
                  <a:srgbClr val="404040"/>
                </a:solidFill>
                <a:effectLst/>
                <a:latin typeface="Arial" panose="020B0604020202020204" pitchFamily="34" charset="0"/>
                <a:ea typeface="Calibri" panose="020F0502020204030204" pitchFamily="34" charset="0"/>
              </a:rPr>
              <a:t>The seven People Promise elements are: </a:t>
            </a:r>
            <a:endParaRPr lang="en-GB" sz="1200" dirty="0">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200" dirty="0">
                <a:solidFill>
                  <a:srgbClr val="404040"/>
                </a:solidFill>
                <a:effectLst/>
                <a:latin typeface="Arial" panose="020B0604020202020204" pitchFamily="34" charset="0"/>
                <a:ea typeface="Times New Roman" panose="02020603050405020304" pitchFamily="18" charset="0"/>
              </a:rPr>
              <a:t>We are compassionate and inclusive </a:t>
            </a:r>
            <a:endParaRPr lang="en-GB" sz="1200" dirty="0">
              <a:solidFill>
                <a:srgbClr val="404040"/>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200" dirty="0">
                <a:solidFill>
                  <a:srgbClr val="404040"/>
                </a:solidFill>
                <a:effectLst/>
                <a:latin typeface="Arial" panose="020B0604020202020204" pitchFamily="34" charset="0"/>
                <a:ea typeface="Times New Roman" panose="02020603050405020304" pitchFamily="18" charset="0"/>
              </a:rPr>
              <a:t>We are recognised and rewarded </a:t>
            </a:r>
            <a:endParaRPr lang="en-GB" sz="1200" dirty="0">
              <a:solidFill>
                <a:srgbClr val="404040"/>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200" dirty="0">
                <a:solidFill>
                  <a:srgbClr val="404040"/>
                </a:solidFill>
                <a:effectLst/>
                <a:latin typeface="Arial" panose="020B0604020202020204" pitchFamily="34" charset="0"/>
                <a:ea typeface="Times New Roman" panose="02020603050405020304" pitchFamily="18" charset="0"/>
              </a:rPr>
              <a:t>We each have a voice that counts </a:t>
            </a:r>
            <a:endParaRPr lang="en-GB" sz="1200" dirty="0">
              <a:solidFill>
                <a:srgbClr val="404040"/>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200" dirty="0">
                <a:solidFill>
                  <a:srgbClr val="404040"/>
                </a:solidFill>
                <a:effectLst/>
                <a:latin typeface="Arial" panose="020B0604020202020204" pitchFamily="34" charset="0"/>
                <a:ea typeface="Times New Roman" panose="02020603050405020304" pitchFamily="18" charset="0"/>
              </a:rPr>
              <a:t>We are safe and healthy </a:t>
            </a:r>
            <a:endParaRPr lang="en-GB" sz="1200" dirty="0">
              <a:solidFill>
                <a:srgbClr val="404040"/>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200" dirty="0">
                <a:solidFill>
                  <a:srgbClr val="404040"/>
                </a:solidFill>
                <a:effectLst/>
                <a:latin typeface="Arial" panose="020B0604020202020204" pitchFamily="34" charset="0"/>
                <a:ea typeface="Times New Roman" panose="02020603050405020304" pitchFamily="18" charset="0"/>
              </a:rPr>
              <a:t>We are always learning </a:t>
            </a:r>
            <a:endParaRPr lang="en-GB" sz="1200" dirty="0">
              <a:solidFill>
                <a:srgbClr val="404040"/>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200" dirty="0">
                <a:solidFill>
                  <a:srgbClr val="404040"/>
                </a:solidFill>
                <a:effectLst/>
                <a:latin typeface="Arial" panose="020B0604020202020204" pitchFamily="34" charset="0"/>
                <a:ea typeface="Times New Roman" panose="02020603050405020304" pitchFamily="18" charset="0"/>
              </a:rPr>
              <a:t>We work flexibly </a:t>
            </a:r>
            <a:endParaRPr lang="en-GB" sz="1200" dirty="0">
              <a:solidFill>
                <a:srgbClr val="404040"/>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200" dirty="0">
                <a:solidFill>
                  <a:srgbClr val="404040"/>
                </a:solidFill>
                <a:effectLst/>
                <a:latin typeface="Arial" panose="020B0604020202020204" pitchFamily="34" charset="0"/>
                <a:ea typeface="Times New Roman" panose="02020603050405020304" pitchFamily="18" charset="0"/>
              </a:rPr>
              <a:t>We are a team</a:t>
            </a:r>
          </a:p>
          <a:p>
            <a:pPr marL="342900" lvl="0" indent="-342900">
              <a:buFont typeface="Symbol" panose="05050102010706020507" pitchFamily="18" charset="2"/>
              <a:buChar char=""/>
            </a:pPr>
            <a:endParaRPr lang="en-GB" sz="1200" dirty="0">
              <a:solidFill>
                <a:srgbClr val="404040"/>
              </a:solidFill>
              <a:latin typeface="Arial" panose="020B0604020202020204" pitchFamily="34" charset="0"/>
              <a:ea typeface="Times New Roman" panose="02020603050405020304" pitchFamily="18" charset="0"/>
            </a:endParaRPr>
          </a:p>
          <a:p>
            <a:r>
              <a:rPr lang="en-GB" sz="1200" dirty="0">
                <a:solidFill>
                  <a:srgbClr val="404040"/>
                </a:solidFill>
                <a:effectLst/>
                <a:latin typeface="Arial" panose="020B0604020202020204" pitchFamily="34" charset="0"/>
                <a:ea typeface="Calibri" panose="020F0502020204030204" pitchFamily="34" charset="0"/>
              </a:rPr>
              <a:t>The two themes, which were also reported prior to 2021, are:</a:t>
            </a:r>
            <a:r>
              <a:rPr lang="en-GB" sz="1200" dirty="0">
                <a:effectLst/>
                <a:latin typeface="Calibri" panose="020F0502020204030204" pitchFamily="34" charset="0"/>
                <a:ea typeface="Calibri" panose="020F0502020204030204" pitchFamily="34" charset="0"/>
              </a:rPr>
              <a:t> </a:t>
            </a:r>
          </a:p>
          <a:p>
            <a:pPr marL="342900" lvl="0" indent="-342900">
              <a:buFont typeface="Symbol" panose="05050102010706020507" pitchFamily="18" charset="2"/>
              <a:buChar char=""/>
            </a:pPr>
            <a:r>
              <a:rPr lang="en-GB" sz="1200" dirty="0">
                <a:solidFill>
                  <a:srgbClr val="404040"/>
                </a:solidFill>
                <a:effectLst/>
                <a:latin typeface="Arial" panose="020B0604020202020204" pitchFamily="34" charset="0"/>
                <a:ea typeface="Times New Roman" panose="02020603050405020304" pitchFamily="18" charset="0"/>
              </a:rPr>
              <a:t>Staff engagement </a:t>
            </a:r>
            <a:endParaRPr lang="en-GB" sz="1200" dirty="0">
              <a:solidFill>
                <a:srgbClr val="404040"/>
              </a:solidFill>
              <a:effectLst/>
              <a:latin typeface="Calibri" panose="020F0502020204030204" pitchFamily="34" charset="0"/>
              <a:ea typeface="Calibri" panose="020F0502020204030204" pitchFamily="34" charset="0"/>
            </a:endParaRPr>
          </a:p>
          <a:p>
            <a:pPr marL="342900" lvl="0" indent="-342900">
              <a:buFont typeface="Symbol" panose="05050102010706020507" pitchFamily="18" charset="2"/>
              <a:buChar char=""/>
            </a:pPr>
            <a:r>
              <a:rPr lang="en-GB" sz="1200" dirty="0">
                <a:solidFill>
                  <a:srgbClr val="404040"/>
                </a:solidFill>
                <a:effectLst/>
                <a:latin typeface="Arial" panose="020B0604020202020204" pitchFamily="34" charset="0"/>
                <a:ea typeface="Times New Roman" panose="02020603050405020304" pitchFamily="18" charset="0"/>
              </a:rPr>
              <a:t>Morale  </a:t>
            </a:r>
            <a:endParaRPr lang="en-GB" sz="1800" dirty="0">
              <a:solidFill>
                <a:srgbClr val="404040"/>
              </a:solidFill>
              <a:effectLst/>
              <a:latin typeface="Calibri" panose="020F0502020204030204" pitchFamily="34" charset="0"/>
              <a:ea typeface="Calibri" panose="020F0502020204030204" pitchFamily="34" charset="0"/>
            </a:endParaRPr>
          </a:p>
        </p:txBody>
      </p:sp>
      <p:pic>
        <p:nvPicPr>
          <p:cNvPr id="13" name="Picture 12">
            <a:extLst>
              <a:ext uri="{FF2B5EF4-FFF2-40B4-BE49-F238E27FC236}">
                <a16:creationId xmlns:a16="http://schemas.microsoft.com/office/drawing/2014/main" id="{3EE0C468-D45D-455B-9A47-BF439CD02BE5}"/>
              </a:ext>
            </a:extLst>
          </p:cNvPr>
          <p:cNvPicPr/>
          <p:nvPr/>
        </p:nvPicPr>
        <p:blipFill>
          <a:blip r:embed="rId4"/>
          <a:stretch>
            <a:fillRect/>
          </a:stretch>
        </p:blipFill>
        <p:spPr>
          <a:xfrm>
            <a:off x="8185639" y="5423972"/>
            <a:ext cx="4006362" cy="921622"/>
          </a:xfrm>
          <a:prstGeom prst="rect">
            <a:avLst/>
          </a:prstGeom>
        </p:spPr>
      </p:pic>
    </p:spTree>
    <p:extLst>
      <p:ext uri="{BB962C8B-B14F-4D97-AF65-F5344CB8AC3E}">
        <p14:creationId xmlns:p14="http://schemas.microsoft.com/office/powerpoint/2010/main" val="1453496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AB4B4479-21A7-4EF1-A576-31BEC85532D2}"/>
              </a:ext>
            </a:extLst>
          </p:cNvPr>
          <p:cNvSpPr>
            <a:spLocks noGrp="1"/>
          </p:cNvSpPr>
          <p:nvPr>
            <p:ph type="title"/>
          </p:nvPr>
        </p:nvSpPr>
        <p:spPr>
          <a:xfrm>
            <a:off x="366850" y="1154740"/>
            <a:ext cx="11458300" cy="842276"/>
          </a:xfrm>
        </p:spPr>
        <p:txBody>
          <a:bodyPr vert="horz" lIns="91440" tIns="45720" rIns="91440" bIns="45720" rtlCol="0" anchor="b" anchorCtr="0">
            <a:normAutofit/>
          </a:bodyPr>
          <a:lstStyle/>
          <a:p>
            <a:r>
              <a:rPr lang="en-US" dirty="0"/>
              <a:t>LHCH Headlines</a:t>
            </a:r>
            <a:br>
              <a:rPr lang="en-US" dirty="0"/>
            </a:br>
            <a:endParaRPr lang="en-US" sz="1100" i="1" dirty="0"/>
          </a:p>
        </p:txBody>
      </p:sp>
      <p:pic>
        <p:nvPicPr>
          <p:cNvPr id="7" name="Picture 6" descr="Graphical user interface, text, application&#10;&#10;Description automatically generated">
            <a:extLst>
              <a:ext uri="{FF2B5EF4-FFF2-40B4-BE49-F238E27FC236}">
                <a16:creationId xmlns:a16="http://schemas.microsoft.com/office/drawing/2014/main" id="{F50F63FD-0DBF-4C5D-B376-4D060B15FA2C}"/>
              </a:ext>
            </a:extLst>
          </p:cNvPr>
          <p:cNvPicPr>
            <a:picLocks noChangeAspect="1"/>
          </p:cNvPicPr>
          <p:nvPr/>
        </p:nvPicPr>
        <p:blipFill>
          <a:blip r:embed="rId2"/>
          <a:stretch>
            <a:fillRect/>
          </a:stretch>
        </p:blipFill>
        <p:spPr>
          <a:xfrm>
            <a:off x="366849" y="2217241"/>
            <a:ext cx="5965647" cy="4013154"/>
          </a:xfrm>
          <a:prstGeom prst="rect">
            <a:avLst/>
          </a:prstGeom>
          <a:noFill/>
        </p:spPr>
      </p:pic>
      <p:sp>
        <p:nvSpPr>
          <p:cNvPr id="11" name="TextBox 10">
            <a:extLst>
              <a:ext uri="{FF2B5EF4-FFF2-40B4-BE49-F238E27FC236}">
                <a16:creationId xmlns:a16="http://schemas.microsoft.com/office/drawing/2014/main" id="{16686E3B-5570-47CF-AC32-9CF994253572}"/>
              </a:ext>
            </a:extLst>
          </p:cNvPr>
          <p:cNvSpPr txBox="1"/>
          <p:nvPr/>
        </p:nvSpPr>
        <p:spPr>
          <a:xfrm>
            <a:off x="6332496" y="2217240"/>
            <a:ext cx="5640968" cy="4124565"/>
          </a:xfrm>
          <a:prstGeom prst="rect">
            <a:avLst/>
          </a:prstGeom>
        </p:spPr>
        <p:txBody>
          <a:bodyPr vert="horz" lIns="91440" tIns="45720" rIns="91440" bIns="45720" rtlCol="0">
            <a:noAutofit/>
          </a:bodyPr>
          <a:lstStyle/>
          <a:p>
            <a:pPr marL="57150" algn="just">
              <a:spcBef>
                <a:spcPts val="600"/>
              </a:spcBef>
              <a:spcAft>
                <a:spcPts val="600"/>
              </a:spcAft>
              <a:buClr>
                <a:srgbClr val="4F2683"/>
              </a:buClr>
            </a:pPr>
            <a:r>
              <a:rPr lang="en-US" sz="1200" b="1" dirty="0">
                <a:solidFill>
                  <a:srgbClr val="4F2683"/>
                </a:solidFill>
                <a:latin typeface="Arial" panose="020B0604020202020204" pitchFamily="34" charset="0"/>
                <a:ea typeface="+mj-ea"/>
                <a:cs typeface="Arial" panose="020B0604020202020204" pitchFamily="34" charset="0"/>
              </a:rPr>
              <a:t>GOOD NEWS</a:t>
            </a:r>
          </a:p>
          <a:p>
            <a:pPr marL="228600" indent="-171450">
              <a:lnSpc>
                <a:spcPct val="120000"/>
              </a:lnSpc>
              <a:buClr>
                <a:srgbClr val="4F2683"/>
              </a:buClr>
              <a:buFont typeface="Wingdings" panose="05000000000000000000" pitchFamily="2" charset="2"/>
              <a:buChar char="§"/>
            </a:pPr>
            <a:r>
              <a:rPr lang="en-US" sz="1200" dirty="0">
                <a:latin typeface="Arial" panose="020B0604020202020204" pitchFamily="34" charset="0"/>
                <a:cs typeface="Arial" panose="020B0604020202020204" pitchFamily="34" charset="0"/>
              </a:rPr>
              <a:t>We are #1 in the country for ‘care is our top priority’ &amp; ‘staff engagement’.</a:t>
            </a:r>
          </a:p>
          <a:p>
            <a:pPr marL="228600" indent="-171450">
              <a:lnSpc>
                <a:spcPct val="120000"/>
              </a:lnSpc>
              <a:buClr>
                <a:srgbClr val="4F2683"/>
              </a:buClr>
              <a:buFont typeface="Wingdings" panose="05000000000000000000" pitchFamily="2" charset="2"/>
              <a:buChar char="§"/>
            </a:pPr>
            <a:r>
              <a:rPr lang="en-US" sz="1200" dirty="0">
                <a:latin typeface="Arial" panose="020B0604020202020204" pitchFamily="34" charset="0"/>
                <a:cs typeface="Arial" panose="020B0604020202020204" pitchFamily="34" charset="0"/>
              </a:rPr>
              <a:t>We are #1 acute specialist trust for ‘care is our top priority’, ‘place to work’ and ‘staff engagement’.</a:t>
            </a:r>
          </a:p>
          <a:p>
            <a:pPr marL="228600" indent="-171450">
              <a:lnSpc>
                <a:spcPct val="120000"/>
              </a:lnSpc>
              <a:spcBef>
                <a:spcPts val="600"/>
              </a:spcBef>
              <a:spcAft>
                <a:spcPts val="600"/>
              </a:spcAft>
              <a:buClr>
                <a:srgbClr val="4F2683"/>
              </a:buClr>
              <a:buFont typeface="Wingdings" panose="05000000000000000000" pitchFamily="2" charset="2"/>
              <a:buChar char="§"/>
            </a:pPr>
            <a:r>
              <a:rPr lang="en-US" sz="1200" dirty="0">
                <a:latin typeface="Arial" panose="020B0604020202020204" pitchFamily="34" charset="0"/>
                <a:cs typeface="Arial" panose="020B0604020202020204" pitchFamily="34" charset="0"/>
              </a:rPr>
              <a:t>W</a:t>
            </a:r>
            <a:r>
              <a:rPr lang="en-GB" sz="1200" dirty="0">
                <a:latin typeface="Arial" panose="020B0604020202020204" pitchFamily="34" charset="0"/>
                <a:cs typeface="Arial" panose="020B0604020202020204" pitchFamily="34" charset="0"/>
              </a:rPr>
              <a:t>e are ‘THE BEST’ in 8 out of 9* of the People Promise elements &amp; themes</a:t>
            </a:r>
            <a:br>
              <a:rPr lang="en-GB" sz="1200" dirty="0">
                <a:latin typeface="Arial" panose="020B0604020202020204" pitchFamily="34" charset="0"/>
                <a:cs typeface="Arial" panose="020B0604020202020204" pitchFamily="34" charset="0"/>
              </a:rPr>
            </a:br>
            <a:r>
              <a:rPr lang="en-GB" sz="1200" i="1" dirty="0">
                <a:latin typeface="Arial" panose="020B0604020202020204" pitchFamily="34" charset="0"/>
                <a:cs typeface="Arial" panose="020B0604020202020204" pitchFamily="34" charset="0"/>
              </a:rPr>
              <a:t>*Benchmarked against ‘acute specialist trusts’ .</a:t>
            </a:r>
          </a:p>
          <a:p>
            <a:pPr marL="57150" algn="just">
              <a:spcBef>
                <a:spcPts val="600"/>
              </a:spcBef>
              <a:spcAft>
                <a:spcPts val="600"/>
              </a:spcAft>
              <a:buClr>
                <a:srgbClr val="4F2683"/>
              </a:buClr>
            </a:pPr>
            <a:r>
              <a:rPr lang="en-GB" sz="1200" b="1" dirty="0">
                <a:solidFill>
                  <a:srgbClr val="4F2683"/>
                </a:solidFill>
                <a:latin typeface="Arial" panose="020B0604020202020204" pitchFamily="34" charset="0"/>
                <a:ea typeface="+mj-ea"/>
                <a:cs typeface="Arial" panose="020B0604020202020204" pitchFamily="34" charset="0"/>
              </a:rPr>
              <a:t>SURVEY UPDATE</a:t>
            </a:r>
          </a:p>
          <a:p>
            <a:pPr marL="285750" indent="-228600" algn="just">
              <a:lnSpc>
                <a:spcPct val="120000"/>
              </a:lnSpc>
              <a:spcAft>
                <a:spcPts val="300"/>
              </a:spcAft>
              <a:buClr>
                <a:srgbClr val="4F2683"/>
              </a:buClr>
              <a:buFont typeface="Wingdings" panose="05000000000000000000" pitchFamily="2" charset="2"/>
              <a:buChar char="§"/>
            </a:pPr>
            <a:r>
              <a:rPr lang="en-GB" sz="1200" dirty="0">
                <a:latin typeface="Arial" panose="020B0604020202020204" pitchFamily="34" charset="0"/>
                <a:cs typeface="Arial" panose="020B0604020202020204" pitchFamily="34" charset="0"/>
              </a:rPr>
              <a:t>Staff Survey launched Monday 4 October - Sunday 28 November 2021 </a:t>
            </a:r>
          </a:p>
          <a:p>
            <a:pPr marL="57150" algn="just">
              <a:lnSpc>
                <a:spcPct val="120000"/>
              </a:lnSpc>
              <a:spcAft>
                <a:spcPts val="300"/>
              </a:spcAft>
              <a:buClr>
                <a:srgbClr val="4F2683"/>
              </a:buClr>
            </a:pPr>
            <a:r>
              <a:rPr lang="en-GB" sz="1200" dirty="0">
                <a:latin typeface="Arial" panose="020B0604020202020204" pitchFamily="34" charset="0"/>
                <a:cs typeface="Arial" panose="020B0604020202020204" pitchFamily="34" charset="0"/>
              </a:rPr>
              <a:t>     (8 weeks) and had 117 questions.</a:t>
            </a:r>
          </a:p>
          <a:p>
            <a:pPr marL="285750" indent="-228600" algn="just">
              <a:lnSpc>
                <a:spcPct val="120000"/>
              </a:lnSpc>
              <a:spcAft>
                <a:spcPts val="300"/>
              </a:spcAft>
              <a:buClr>
                <a:srgbClr val="4F2683"/>
              </a:buClr>
              <a:buFont typeface="Wingdings" panose="05000000000000000000" pitchFamily="2" charset="2"/>
              <a:buChar char="§"/>
            </a:pPr>
            <a:r>
              <a:rPr lang="en-GB" sz="1200" dirty="0">
                <a:latin typeface="Arial" panose="020B0604020202020204" pitchFamily="34" charset="0"/>
                <a:cs typeface="Arial" panose="020B0604020202020204" pitchFamily="34" charset="0"/>
              </a:rPr>
              <a:t>The final response rate, taking into account any leavers and ineligible staff, was 62% (1060 respondents out of 1709 respondents eligible).</a:t>
            </a:r>
          </a:p>
          <a:p>
            <a:pPr marL="285750" indent="-228600" algn="just">
              <a:lnSpc>
                <a:spcPct val="120000"/>
              </a:lnSpc>
              <a:spcAft>
                <a:spcPts val="300"/>
              </a:spcAft>
              <a:buClr>
                <a:srgbClr val="4F2683"/>
              </a:buClr>
              <a:buFont typeface="Wingdings" panose="05000000000000000000" pitchFamily="2" charset="2"/>
              <a:buChar char="§"/>
            </a:pPr>
            <a:r>
              <a:rPr lang="en-GB" sz="1200" dirty="0">
                <a:latin typeface="Arial" panose="020B0604020202020204" pitchFamily="34" charset="0"/>
                <a:cs typeface="Arial" panose="020B0604020202020204" pitchFamily="34" charset="0"/>
              </a:rPr>
              <a:t>For reference, the 2020 response rate was 65% (3% decrease)</a:t>
            </a:r>
          </a:p>
          <a:p>
            <a:pPr marL="285750" indent="-228600" algn="just">
              <a:lnSpc>
                <a:spcPct val="120000"/>
              </a:lnSpc>
              <a:spcAft>
                <a:spcPts val="300"/>
              </a:spcAft>
              <a:buClr>
                <a:srgbClr val="4F2683"/>
              </a:buClr>
              <a:buFont typeface="Wingdings" panose="05000000000000000000" pitchFamily="2" charset="2"/>
              <a:buChar char="§"/>
            </a:pPr>
            <a:r>
              <a:rPr lang="en-GB" sz="1200" dirty="0">
                <a:latin typeface="Arial" panose="020B0604020202020204" pitchFamily="34" charset="0"/>
                <a:cs typeface="Arial" panose="020B0604020202020204" pitchFamily="34" charset="0"/>
              </a:rPr>
              <a:t>The overview and people promise results are provided by NHSE.</a:t>
            </a:r>
          </a:p>
          <a:p>
            <a:pPr marL="285750" indent="-228600" algn="just">
              <a:lnSpc>
                <a:spcPct val="120000"/>
              </a:lnSpc>
              <a:spcAft>
                <a:spcPts val="300"/>
              </a:spcAft>
              <a:buClr>
                <a:srgbClr val="4F2683"/>
              </a:buClr>
              <a:buFont typeface="Wingdings" panose="05000000000000000000" pitchFamily="2" charset="2"/>
              <a:buChar char="§"/>
            </a:pPr>
            <a:r>
              <a:rPr lang="en-GB" sz="1200" dirty="0">
                <a:latin typeface="Arial" panose="020B0604020202020204" pitchFamily="34" charset="0"/>
                <a:cs typeface="Arial" panose="020B0604020202020204" pitchFamily="34" charset="0"/>
              </a:rPr>
              <a:t>The divisional results will be shared by you to facilitate action plan development.  </a:t>
            </a:r>
          </a:p>
          <a:p>
            <a:pPr marL="285750" indent="-228600" algn="just">
              <a:lnSpc>
                <a:spcPct val="120000"/>
              </a:lnSpc>
              <a:spcAft>
                <a:spcPts val="300"/>
              </a:spcAft>
              <a:buClr>
                <a:srgbClr val="4F2683"/>
              </a:buClr>
              <a:buFont typeface="Wingdings" panose="05000000000000000000" pitchFamily="2" charset="2"/>
              <a:buChar char="§"/>
            </a:pPr>
            <a:r>
              <a:rPr lang="en-GB" sz="1200" dirty="0">
                <a:latin typeface="Arial" panose="020B0604020202020204" pitchFamily="34" charset="0"/>
                <a:cs typeface="Arial" panose="020B0604020202020204" pitchFamily="34" charset="0"/>
              </a:rPr>
              <a:t>We mentioned above some good news, however, with transparency in mind there are some improvement areas for us to focus on too.</a:t>
            </a:r>
          </a:p>
        </p:txBody>
      </p:sp>
      <p:sp>
        <p:nvSpPr>
          <p:cNvPr id="4" name="Date Placeholder 3">
            <a:extLst>
              <a:ext uri="{FF2B5EF4-FFF2-40B4-BE49-F238E27FC236}">
                <a16:creationId xmlns:a16="http://schemas.microsoft.com/office/drawing/2014/main" id="{3DCE9F86-5A6B-49C1-9CD1-827754CC5244}"/>
              </a:ext>
            </a:extLst>
          </p:cNvPr>
          <p:cNvSpPr>
            <a:spLocks noGrp="1"/>
          </p:cNvSpPr>
          <p:nvPr>
            <p:ph type="dt" sz="half" idx="10"/>
          </p:nvPr>
        </p:nvSpPr>
        <p:spPr>
          <a:xfrm>
            <a:off x="366850" y="6450620"/>
            <a:ext cx="2743200" cy="365125"/>
          </a:xfrm>
        </p:spPr>
        <p:txBody>
          <a:bodyPr vert="horz" lIns="91440" tIns="45720" rIns="91440" bIns="45720" rtlCol="0" anchor="ctr">
            <a:normAutofit/>
          </a:bodyPr>
          <a:lstStyle/>
          <a:p>
            <a:pPr>
              <a:spcAft>
                <a:spcPts val="600"/>
              </a:spcAft>
            </a:pPr>
            <a:fld id="{A41A7A7B-F31D-B344-836C-A639F0094DD6}" type="datetime1">
              <a:rPr lang="en-GB" smtClean="0"/>
              <a:pPr>
                <a:spcAft>
                  <a:spcPts val="600"/>
                </a:spcAft>
              </a:pPr>
              <a:t>14/04/2022</a:t>
            </a:fld>
            <a:endParaRPr lang="en-US" dirty="0"/>
          </a:p>
        </p:txBody>
      </p:sp>
      <p:sp>
        <p:nvSpPr>
          <p:cNvPr id="5" name="Slide Number Placeholder 4">
            <a:extLst>
              <a:ext uri="{FF2B5EF4-FFF2-40B4-BE49-F238E27FC236}">
                <a16:creationId xmlns:a16="http://schemas.microsoft.com/office/drawing/2014/main" id="{7B24DB95-B286-4E47-BBB8-C1C3EFCF55AC}"/>
              </a:ext>
            </a:extLst>
          </p:cNvPr>
          <p:cNvSpPr>
            <a:spLocks noGrp="1"/>
          </p:cNvSpPr>
          <p:nvPr>
            <p:ph type="sldNum" sz="quarter" idx="12"/>
          </p:nvPr>
        </p:nvSpPr>
        <p:spPr>
          <a:xfrm>
            <a:off x="9081950" y="6450620"/>
            <a:ext cx="2743200" cy="365125"/>
          </a:xfrm>
        </p:spPr>
        <p:txBody>
          <a:bodyPr vert="horz" lIns="91440" tIns="45720" rIns="91440" bIns="45720" rtlCol="0" anchor="ctr">
            <a:normAutofit/>
          </a:bodyPr>
          <a:lstStyle/>
          <a:p>
            <a:pPr>
              <a:spcAft>
                <a:spcPts val="600"/>
              </a:spcAft>
            </a:pPr>
            <a:fld id="{C53DD674-0FE8-9A43-90ED-815A93F2FBA3}" type="slidenum">
              <a:rPr lang="en-US" smtClean="0"/>
              <a:pPr>
                <a:spcAft>
                  <a:spcPts val="600"/>
                </a:spcAft>
              </a:pPr>
              <a:t>3</a:t>
            </a:fld>
            <a:endParaRPr lang="en-US" dirty="0"/>
          </a:p>
        </p:txBody>
      </p:sp>
    </p:spTree>
    <p:extLst>
      <p:ext uri="{BB962C8B-B14F-4D97-AF65-F5344CB8AC3E}">
        <p14:creationId xmlns:p14="http://schemas.microsoft.com/office/powerpoint/2010/main" val="921538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AB4B4479-21A7-4EF1-A576-31BEC85532D2}"/>
              </a:ext>
            </a:extLst>
          </p:cNvPr>
          <p:cNvSpPr>
            <a:spLocks noGrp="1"/>
          </p:cNvSpPr>
          <p:nvPr>
            <p:ph type="title"/>
          </p:nvPr>
        </p:nvSpPr>
        <p:spPr>
          <a:xfrm>
            <a:off x="366850" y="1049656"/>
            <a:ext cx="11461476" cy="823912"/>
          </a:xfrm>
        </p:spPr>
        <p:txBody>
          <a:bodyPr anchor="b">
            <a:normAutofit/>
          </a:bodyPr>
          <a:lstStyle/>
          <a:p>
            <a:r>
              <a:rPr lang="en-US" dirty="0"/>
              <a:t>LHCH Overview &amp; Theme Changes</a:t>
            </a:r>
          </a:p>
        </p:txBody>
      </p:sp>
      <p:sp>
        <p:nvSpPr>
          <p:cNvPr id="18" name="Text Placeholder 2">
            <a:extLst>
              <a:ext uri="{FF2B5EF4-FFF2-40B4-BE49-F238E27FC236}">
                <a16:creationId xmlns:a16="http://schemas.microsoft.com/office/drawing/2014/main" id="{0D345B38-C6C6-4962-AD02-48AE6CF25461}"/>
              </a:ext>
            </a:extLst>
          </p:cNvPr>
          <p:cNvSpPr>
            <a:spLocks noGrp="1"/>
          </p:cNvSpPr>
          <p:nvPr>
            <p:ph type="body" idx="1"/>
          </p:nvPr>
        </p:nvSpPr>
        <p:spPr>
          <a:xfrm>
            <a:off x="363674" y="2020823"/>
            <a:ext cx="5633901" cy="374400"/>
          </a:xfrm>
        </p:spPr>
        <p:txBody>
          <a:bodyPr/>
          <a:lstStyle/>
          <a:p>
            <a:r>
              <a:rPr lang="en-US" dirty="0"/>
              <a:t>2020</a:t>
            </a:r>
          </a:p>
        </p:txBody>
      </p:sp>
      <p:pic>
        <p:nvPicPr>
          <p:cNvPr id="13" name="Picture 2">
            <a:extLst>
              <a:ext uri="{FF2B5EF4-FFF2-40B4-BE49-F238E27FC236}">
                <a16:creationId xmlns:a16="http://schemas.microsoft.com/office/drawing/2014/main" id="{5CCE637A-E54C-4016-83DD-DA2B794D6AFD}"/>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tretch>
            <a:fillRect/>
          </a:stretch>
        </p:blipFill>
        <p:spPr bwMode="auto">
          <a:xfrm>
            <a:off x="276973" y="2339538"/>
            <a:ext cx="5500966" cy="36994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pic>
      <p:sp>
        <p:nvSpPr>
          <p:cNvPr id="20" name="Text Placeholder 4">
            <a:extLst>
              <a:ext uri="{FF2B5EF4-FFF2-40B4-BE49-F238E27FC236}">
                <a16:creationId xmlns:a16="http://schemas.microsoft.com/office/drawing/2014/main" id="{B604D74A-C181-45AB-B184-FFE9571AEBE9}"/>
              </a:ext>
            </a:extLst>
          </p:cNvPr>
          <p:cNvSpPr>
            <a:spLocks noGrp="1"/>
          </p:cNvSpPr>
          <p:nvPr>
            <p:ph type="body" sz="quarter" idx="3"/>
          </p:nvPr>
        </p:nvSpPr>
        <p:spPr>
          <a:xfrm>
            <a:off x="6172200" y="2020824"/>
            <a:ext cx="5659302" cy="374400"/>
          </a:xfrm>
        </p:spPr>
        <p:txBody>
          <a:bodyPr/>
          <a:lstStyle/>
          <a:p>
            <a:r>
              <a:rPr lang="en-US" dirty="0"/>
              <a:t>2021</a:t>
            </a:r>
          </a:p>
        </p:txBody>
      </p:sp>
      <p:pic>
        <p:nvPicPr>
          <p:cNvPr id="8" name="Picture 7">
            <a:extLst>
              <a:ext uri="{FF2B5EF4-FFF2-40B4-BE49-F238E27FC236}">
                <a16:creationId xmlns:a16="http://schemas.microsoft.com/office/drawing/2014/main" id="{4CD48DB2-D1DB-4A21-ADDB-EA1A55A46F6C}"/>
              </a:ext>
            </a:extLst>
          </p:cNvPr>
          <p:cNvPicPr>
            <a:picLocks noChangeAspect="1"/>
          </p:cNvPicPr>
          <p:nvPr/>
        </p:nvPicPr>
        <p:blipFill>
          <a:blip r:embed="rId3"/>
          <a:stretch>
            <a:fillRect/>
          </a:stretch>
        </p:blipFill>
        <p:spPr>
          <a:xfrm>
            <a:off x="6051197" y="2339538"/>
            <a:ext cx="5583998" cy="3699399"/>
          </a:xfrm>
          <a:prstGeom prst="rect">
            <a:avLst/>
          </a:prstGeom>
          <a:noFill/>
        </p:spPr>
      </p:pic>
      <p:sp>
        <p:nvSpPr>
          <p:cNvPr id="4" name="Date Placeholder 3">
            <a:extLst>
              <a:ext uri="{FF2B5EF4-FFF2-40B4-BE49-F238E27FC236}">
                <a16:creationId xmlns:a16="http://schemas.microsoft.com/office/drawing/2014/main" id="{3DCE9F86-5A6B-49C1-9CD1-827754CC5244}"/>
              </a:ext>
            </a:extLst>
          </p:cNvPr>
          <p:cNvSpPr>
            <a:spLocks noGrp="1"/>
          </p:cNvSpPr>
          <p:nvPr>
            <p:ph type="dt" sz="half" idx="10"/>
          </p:nvPr>
        </p:nvSpPr>
        <p:spPr>
          <a:xfrm>
            <a:off x="366850" y="6450620"/>
            <a:ext cx="2743200" cy="365125"/>
          </a:xfrm>
        </p:spPr>
        <p:txBody>
          <a:bodyPr anchor="ctr">
            <a:normAutofit/>
          </a:bodyPr>
          <a:lstStyle/>
          <a:p>
            <a:pPr>
              <a:spcAft>
                <a:spcPts val="600"/>
              </a:spcAft>
            </a:pPr>
            <a:fld id="{A41A7A7B-F31D-B344-836C-A639F0094DD6}" type="datetime1">
              <a:rPr lang="en-GB" smtClean="0"/>
              <a:pPr>
                <a:spcAft>
                  <a:spcPts val="600"/>
                </a:spcAft>
              </a:pPr>
              <a:t>14/04/2022</a:t>
            </a:fld>
            <a:endParaRPr lang="en-US" dirty="0"/>
          </a:p>
        </p:txBody>
      </p:sp>
      <p:sp>
        <p:nvSpPr>
          <p:cNvPr id="5" name="Slide Number Placeholder 4">
            <a:extLst>
              <a:ext uri="{FF2B5EF4-FFF2-40B4-BE49-F238E27FC236}">
                <a16:creationId xmlns:a16="http://schemas.microsoft.com/office/drawing/2014/main" id="{7B24DB95-B286-4E47-BBB8-C1C3EFCF55AC}"/>
              </a:ext>
            </a:extLst>
          </p:cNvPr>
          <p:cNvSpPr>
            <a:spLocks noGrp="1"/>
          </p:cNvSpPr>
          <p:nvPr>
            <p:ph type="sldNum" sz="quarter" idx="12"/>
          </p:nvPr>
        </p:nvSpPr>
        <p:spPr>
          <a:xfrm>
            <a:off x="9081950" y="6450620"/>
            <a:ext cx="2743200" cy="365125"/>
          </a:xfrm>
        </p:spPr>
        <p:txBody>
          <a:bodyPr anchor="ctr">
            <a:normAutofit/>
          </a:bodyPr>
          <a:lstStyle/>
          <a:p>
            <a:pPr>
              <a:spcAft>
                <a:spcPts val="600"/>
              </a:spcAft>
            </a:pPr>
            <a:fld id="{C53DD674-0FE8-9A43-90ED-815A93F2FBA3}" type="slidenum">
              <a:rPr lang="en-US" smtClean="0"/>
              <a:pPr>
                <a:spcAft>
                  <a:spcPts val="600"/>
                </a:spcAft>
              </a:pPr>
              <a:t>4</a:t>
            </a:fld>
            <a:endParaRPr lang="en-US" dirty="0"/>
          </a:p>
        </p:txBody>
      </p:sp>
      <p:sp>
        <p:nvSpPr>
          <p:cNvPr id="9" name="TextBox 8">
            <a:extLst>
              <a:ext uri="{FF2B5EF4-FFF2-40B4-BE49-F238E27FC236}">
                <a16:creationId xmlns:a16="http://schemas.microsoft.com/office/drawing/2014/main" id="{848E19D6-36E2-43EF-83A8-040101F24E9B}"/>
              </a:ext>
            </a:extLst>
          </p:cNvPr>
          <p:cNvSpPr txBox="1"/>
          <p:nvPr/>
        </p:nvSpPr>
        <p:spPr>
          <a:xfrm>
            <a:off x="469590" y="6043242"/>
            <a:ext cx="10616697" cy="461665"/>
          </a:xfrm>
          <a:prstGeom prst="rect">
            <a:avLst/>
          </a:prstGeom>
          <a:noFill/>
        </p:spPr>
        <p:txBody>
          <a:bodyPr wrap="square" rtlCol="0">
            <a:spAutoFit/>
          </a:bodyPr>
          <a:lstStyle/>
          <a:p>
            <a:pPr algn="ctr"/>
            <a:r>
              <a:rPr lang="en-GB" sz="1200" b="1" i="1" dirty="0">
                <a:solidFill>
                  <a:schemeClr val="bg1"/>
                </a:solidFill>
                <a:highlight>
                  <a:srgbClr val="4F2683"/>
                </a:highlight>
              </a:rPr>
              <a:t>Unable to directly compare to 2020 due to theme changes (with the exception of staff engagement and morale </a:t>
            </a:r>
          </a:p>
          <a:p>
            <a:pPr algn="ctr"/>
            <a:r>
              <a:rPr lang="en-GB" sz="1200" b="1" i="1" dirty="0">
                <a:solidFill>
                  <a:schemeClr val="bg1"/>
                </a:solidFill>
                <a:highlight>
                  <a:srgbClr val="4F2683"/>
                </a:highlight>
              </a:rPr>
              <a:t>LHCH came out as ‘Best’ in all categories, with the exception of ‘we work flexibly’, however we were still above the ‘average’.</a:t>
            </a:r>
          </a:p>
        </p:txBody>
      </p:sp>
    </p:spTree>
    <p:extLst>
      <p:ext uri="{BB962C8B-B14F-4D97-AF65-F5344CB8AC3E}">
        <p14:creationId xmlns:p14="http://schemas.microsoft.com/office/powerpoint/2010/main" val="2447065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51719" y="3163835"/>
            <a:ext cx="10488562" cy="840505"/>
          </a:xfrm>
        </p:spPr>
        <p:txBody>
          <a:bodyPr/>
          <a:lstStyle/>
          <a:p>
            <a:pPr>
              <a:spcBef>
                <a:spcPts val="0"/>
              </a:spcBef>
            </a:pPr>
            <a:r>
              <a:rPr lang="en-GB" dirty="0"/>
              <a:t>How LHCH Compares…</a:t>
            </a:r>
            <a:br>
              <a:rPr lang="en-GB" dirty="0"/>
            </a:br>
            <a:endParaRPr lang="en-GB" sz="3600" dirty="0">
              <a:highlight>
                <a:srgbClr val="FF0000"/>
              </a:highlight>
            </a:endParaRPr>
          </a:p>
        </p:txBody>
      </p:sp>
      <p:sp>
        <p:nvSpPr>
          <p:cNvPr id="2" name="Date Placeholder 1"/>
          <p:cNvSpPr>
            <a:spLocks noGrp="1"/>
          </p:cNvSpPr>
          <p:nvPr>
            <p:ph type="dt" sz="half" idx="10"/>
          </p:nvPr>
        </p:nvSpPr>
        <p:spPr/>
        <p:txBody>
          <a:bodyPr/>
          <a:lstStyle/>
          <a:p>
            <a:fld id="{AC440313-A122-C14C-B656-D37AB3F0E6CE}" type="datetime1">
              <a:rPr lang="en-GB" smtClean="0"/>
              <a:t>14/04/2022</a:t>
            </a:fld>
            <a:endParaRPr lang="en-US" dirty="0"/>
          </a:p>
        </p:txBody>
      </p:sp>
      <p:sp>
        <p:nvSpPr>
          <p:cNvPr id="3" name="Slide Number Placeholder 2"/>
          <p:cNvSpPr>
            <a:spLocks noGrp="1"/>
          </p:cNvSpPr>
          <p:nvPr>
            <p:ph type="sldNum" sz="quarter" idx="12"/>
          </p:nvPr>
        </p:nvSpPr>
        <p:spPr/>
        <p:txBody>
          <a:bodyPr/>
          <a:lstStyle/>
          <a:p>
            <a:fld id="{C53DD674-0FE8-9A43-90ED-815A93F2FBA3}" type="slidenum">
              <a:rPr lang="en-US" smtClean="0"/>
              <a:t>5</a:t>
            </a:fld>
            <a:endParaRPr lang="en-US" dirty="0"/>
          </a:p>
        </p:txBody>
      </p:sp>
    </p:spTree>
    <p:extLst>
      <p:ext uri="{BB962C8B-B14F-4D97-AF65-F5344CB8AC3E}">
        <p14:creationId xmlns:p14="http://schemas.microsoft.com/office/powerpoint/2010/main" val="3006757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AB4B4479-21A7-4EF1-A576-31BEC85532D2}"/>
              </a:ext>
            </a:extLst>
          </p:cNvPr>
          <p:cNvSpPr>
            <a:spLocks noGrp="1"/>
          </p:cNvSpPr>
          <p:nvPr>
            <p:ph type="title"/>
          </p:nvPr>
        </p:nvSpPr>
        <p:spPr>
          <a:xfrm>
            <a:off x="366850" y="1032198"/>
            <a:ext cx="11458300" cy="842276"/>
          </a:xfrm>
        </p:spPr>
        <p:txBody>
          <a:bodyPr anchor="b">
            <a:normAutofit/>
          </a:bodyPr>
          <a:lstStyle/>
          <a:p>
            <a:r>
              <a:rPr lang="en-US" dirty="0"/>
              <a:t>People Promise: LHCH vs Acute Specialist Trusts Position</a:t>
            </a:r>
          </a:p>
        </p:txBody>
      </p:sp>
      <p:pic>
        <p:nvPicPr>
          <p:cNvPr id="1026" name="Picture 5" descr="Graphical user interface&#10;&#10;Description automatically generated">
            <a:extLst>
              <a:ext uri="{FF2B5EF4-FFF2-40B4-BE49-F238E27FC236}">
                <a16:creationId xmlns:a16="http://schemas.microsoft.com/office/drawing/2014/main" id="{42287798-30A3-424C-827E-9F1C5E69AC1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66850" y="1968228"/>
            <a:ext cx="7517693" cy="4847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Content Placeholder 3">
            <a:extLst>
              <a:ext uri="{FF2B5EF4-FFF2-40B4-BE49-F238E27FC236}">
                <a16:creationId xmlns:a16="http://schemas.microsoft.com/office/drawing/2014/main" id="{26FECB1E-0124-9AFF-85F8-E5DE3319E8CB}"/>
              </a:ext>
            </a:extLst>
          </p:cNvPr>
          <p:cNvSpPr>
            <a:spLocks noGrp="1"/>
          </p:cNvSpPr>
          <p:nvPr>
            <p:ph sz="half" idx="2"/>
          </p:nvPr>
        </p:nvSpPr>
        <p:spPr>
          <a:xfrm>
            <a:off x="7979434" y="2110294"/>
            <a:ext cx="3967317" cy="3245122"/>
          </a:xfrm>
        </p:spPr>
        <p:txBody>
          <a:bodyPr/>
          <a:lstStyle/>
          <a:p>
            <a:pPr marL="0" indent="0" algn="just">
              <a:spcBef>
                <a:spcPts val="0"/>
              </a:spcBef>
              <a:buClr>
                <a:srgbClr val="4F2683"/>
              </a:buClr>
              <a:buNone/>
            </a:pPr>
            <a:r>
              <a:rPr lang="en-US" sz="1100" b="1" dirty="0">
                <a:solidFill>
                  <a:srgbClr val="4F2683"/>
                </a:solidFill>
                <a:latin typeface="Arial" panose="020B0604020202020204" pitchFamily="34" charset="0"/>
                <a:ea typeface="+mj-ea"/>
                <a:cs typeface="Arial" panose="020B0604020202020204" pitchFamily="34" charset="0"/>
              </a:rPr>
              <a:t>GOOD NEWS</a:t>
            </a:r>
          </a:p>
          <a:p>
            <a:pPr marL="228600" indent="-171450">
              <a:lnSpc>
                <a:spcPct val="120000"/>
              </a:lnSpc>
              <a:spcBef>
                <a:spcPts val="0"/>
              </a:spcBef>
              <a:buClr>
                <a:srgbClr val="4F2683"/>
              </a:buClr>
              <a:buFont typeface="Wingdings" panose="05000000000000000000" pitchFamily="2" charset="2"/>
              <a:buChar char="§"/>
            </a:pPr>
            <a:r>
              <a:rPr lang="en-US" sz="1100" dirty="0">
                <a:latin typeface="Arial" panose="020B0604020202020204" pitchFamily="34" charset="0"/>
                <a:cs typeface="Arial" panose="020B0604020202020204" pitchFamily="34" charset="0"/>
              </a:rPr>
              <a:t>We are #1 in the country for ‘care is our top priority’ &amp; ‘staff engagement’.</a:t>
            </a:r>
          </a:p>
          <a:p>
            <a:pPr marL="228600" indent="-171450">
              <a:lnSpc>
                <a:spcPct val="120000"/>
              </a:lnSpc>
              <a:spcBef>
                <a:spcPts val="0"/>
              </a:spcBef>
              <a:buClr>
                <a:srgbClr val="4F2683"/>
              </a:buClr>
              <a:buFont typeface="Wingdings" panose="05000000000000000000" pitchFamily="2" charset="2"/>
              <a:buChar char="§"/>
            </a:pPr>
            <a:r>
              <a:rPr lang="en-US" sz="1100" dirty="0">
                <a:latin typeface="Arial" panose="020B0604020202020204" pitchFamily="34" charset="0"/>
                <a:cs typeface="Arial" panose="020B0604020202020204" pitchFamily="34" charset="0"/>
              </a:rPr>
              <a:t>We are #1 acute specialist trust for ‘care is our top priority’, ‘place to work’ and ‘staff engagement’.</a:t>
            </a:r>
          </a:p>
          <a:p>
            <a:pPr marL="228600" indent="-171450">
              <a:lnSpc>
                <a:spcPct val="120000"/>
              </a:lnSpc>
              <a:spcBef>
                <a:spcPts val="0"/>
              </a:spcBef>
              <a:buClr>
                <a:srgbClr val="4F2683"/>
              </a:buClr>
              <a:buFont typeface="Wingdings" panose="05000000000000000000" pitchFamily="2" charset="2"/>
              <a:buChar char="§"/>
            </a:pPr>
            <a:r>
              <a:rPr lang="en-US" sz="1100" dirty="0">
                <a:latin typeface="Arial" panose="020B0604020202020204" pitchFamily="34" charset="0"/>
                <a:cs typeface="Arial" panose="020B0604020202020204" pitchFamily="34" charset="0"/>
              </a:rPr>
              <a:t>W</a:t>
            </a:r>
            <a:r>
              <a:rPr lang="en-GB" sz="1100" dirty="0">
                <a:latin typeface="Arial" panose="020B0604020202020204" pitchFamily="34" charset="0"/>
                <a:cs typeface="Arial" panose="020B0604020202020204" pitchFamily="34" charset="0"/>
              </a:rPr>
              <a:t>e are ‘THE BEST’ in 8 out of 9* of the People Promise elements &amp; themes. </a:t>
            </a:r>
            <a:r>
              <a:rPr lang="en-GB" sz="800" i="1" dirty="0">
                <a:latin typeface="Arial" panose="020B0604020202020204" pitchFamily="34" charset="0"/>
                <a:cs typeface="Arial" panose="020B0604020202020204" pitchFamily="34" charset="0"/>
              </a:rPr>
              <a:t>*Benchmarked against ‘acute specialist trusts’ </a:t>
            </a:r>
            <a:r>
              <a:rPr lang="en-GB" sz="1100" i="1" dirty="0">
                <a:latin typeface="Arial" panose="020B0604020202020204" pitchFamily="34" charset="0"/>
                <a:cs typeface="Arial" panose="020B0604020202020204" pitchFamily="34" charset="0"/>
              </a:rPr>
              <a:t>.</a:t>
            </a:r>
          </a:p>
          <a:p>
            <a:pPr marL="57150" indent="0">
              <a:lnSpc>
                <a:spcPct val="120000"/>
              </a:lnSpc>
              <a:spcBef>
                <a:spcPts val="0"/>
              </a:spcBef>
              <a:buClr>
                <a:srgbClr val="4F2683"/>
              </a:buClr>
              <a:buNone/>
            </a:pPr>
            <a:endParaRPr lang="en-GB" sz="1100" i="1" dirty="0">
              <a:latin typeface="Arial" panose="020B0604020202020204" pitchFamily="34" charset="0"/>
              <a:cs typeface="Arial" panose="020B0604020202020204" pitchFamily="34" charset="0"/>
            </a:endParaRPr>
          </a:p>
          <a:p>
            <a:pPr marL="0" lvl="0" indent="0" algn="just">
              <a:spcBef>
                <a:spcPts val="0"/>
              </a:spcBef>
              <a:buNone/>
            </a:pPr>
            <a:r>
              <a:rPr lang="en-GB" sz="1100" b="1" dirty="0">
                <a:solidFill>
                  <a:srgbClr val="4F2683"/>
                </a:solidFill>
                <a:ea typeface="+mj-ea"/>
              </a:rPr>
              <a:t>List of 13 Acute Specialist Trusts for reference</a:t>
            </a:r>
          </a:p>
          <a:p>
            <a:pPr marL="342900" indent="-342900">
              <a:spcBef>
                <a:spcPts val="0"/>
              </a:spcBef>
              <a:buFont typeface="Arial" panose="020B0604020202020204" pitchFamily="34" charset="0"/>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Liverpool Heart &amp; Chest Hospital</a:t>
            </a:r>
          </a:p>
          <a:p>
            <a:pPr marL="342900" indent="-342900">
              <a:spcBef>
                <a:spcPts val="0"/>
              </a:spcBef>
              <a:buFont typeface="Arial" panose="020B0604020202020204" pitchFamily="34" charset="0"/>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Robert Jones and Agnes Hunt Orthopaedic Hospital</a:t>
            </a:r>
            <a:endParaRPr lang="en-GB" sz="1200" dirty="0">
              <a:effectLst/>
              <a:latin typeface="Calibri" panose="020F0502020204030204" pitchFamily="34" charset="0"/>
              <a:ea typeface="Calibri" panose="020F0502020204030204" pitchFamily="34" charset="0"/>
            </a:endParaRPr>
          </a:p>
          <a:p>
            <a:pPr marL="342900" indent="-342900">
              <a:spcBef>
                <a:spcPts val="0"/>
              </a:spcBef>
              <a:buFont typeface="Arial" panose="020B0604020202020204" pitchFamily="34" charset="0"/>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Queen Victoria Hospital</a:t>
            </a:r>
            <a:endParaRPr lang="en-GB" sz="1200" dirty="0">
              <a:effectLst/>
              <a:latin typeface="Calibri" panose="020F0502020204030204" pitchFamily="34" charset="0"/>
              <a:ea typeface="Calibri" panose="020F0502020204030204" pitchFamily="34" charset="0"/>
            </a:endParaRPr>
          </a:p>
          <a:p>
            <a:pPr marL="342900" indent="-342900">
              <a:spcBef>
                <a:spcPts val="0"/>
              </a:spcBef>
              <a:buFont typeface="Arial" panose="020B0604020202020204" pitchFamily="34" charset="0"/>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Royal Papworth</a:t>
            </a:r>
            <a:endParaRPr lang="en-GB" sz="1200" dirty="0">
              <a:effectLst/>
              <a:latin typeface="Calibri" panose="020F0502020204030204" pitchFamily="34" charset="0"/>
              <a:ea typeface="Calibri" panose="020F0502020204030204" pitchFamily="34" charset="0"/>
            </a:endParaRPr>
          </a:p>
          <a:p>
            <a:pPr marL="342900" indent="-342900">
              <a:spcBef>
                <a:spcPts val="0"/>
              </a:spcBef>
              <a:buFont typeface="Arial" panose="020B0604020202020204" pitchFamily="34" charset="0"/>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Great Ormond Street Hospital for Children</a:t>
            </a:r>
            <a:endParaRPr lang="en-GB" sz="1200" dirty="0">
              <a:effectLst/>
              <a:latin typeface="Calibri" panose="020F0502020204030204" pitchFamily="34" charset="0"/>
              <a:ea typeface="Calibri" panose="020F0502020204030204" pitchFamily="34" charset="0"/>
            </a:endParaRPr>
          </a:p>
          <a:p>
            <a:pPr marL="342900" lvl="0" indent="-342900">
              <a:spcBef>
                <a:spcPts val="0"/>
              </a:spcBef>
              <a:buAutoNum type="arabicPeriod"/>
            </a:pPr>
            <a:r>
              <a:rPr lang="en-GB" sz="1200" dirty="0">
                <a:effectLst/>
                <a:latin typeface="Calibri" panose="020F0502020204030204" pitchFamily="34" charset="0"/>
                <a:ea typeface="Calibri" panose="020F0502020204030204" pitchFamily="34" charset="0"/>
              </a:rPr>
              <a:t>Royal National Orthopaedic Hospital</a:t>
            </a:r>
          </a:p>
          <a:p>
            <a:pPr marL="342900" lvl="0" indent="-342900">
              <a:spcBef>
                <a:spcPts val="0"/>
              </a:spcBef>
              <a:buFont typeface="+mj-lt"/>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Christie</a:t>
            </a:r>
            <a:endParaRPr lang="en-GB" sz="1200" dirty="0">
              <a:effectLst/>
              <a:latin typeface="Calibri" panose="020F0502020204030204" pitchFamily="34" charset="0"/>
              <a:ea typeface="Calibri" panose="020F0502020204030204" pitchFamily="34" charset="0"/>
            </a:endParaRPr>
          </a:p>
          <a:p>
            <a:pPr marL="342900" lvl="0" indent="-342900">
              <a:spcBef>
                <a:spcPts val="0"/>
              </a:spcBef>
              <a:buFont typeface="+mj-lt"/>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Clatterbridge Cancer Centre</a:t>
            </a:r>
            <a:endParaRPr lang="en-GB" sz="1200" dirty="0">
              <a:effectLst/>
              <a:latin typeface="Calibri" panose="020F0502020204030204" pitchFamily="34" charset="0"/>
              <a:ea typeface="Calibri" panose="020F0502020204030204" pitchFamily="34" charset="0"/>
            </a:endParaRPr>
          </a:p>
          <a:p>
            <a:pPr marL="342900" lvl="0" indent="-342900">
              <a:spcBef>
                <a:spcPts val="0"/>
              </a:spcBef>
              <a:buFont typeface="+mj-lt"/>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Liverpool Women’s</a:t>
            </a:r>
            <a:endParaRPr lang="en-GB" sz="1200" dirty="0">
              <a:effectLst/>
              <a:latin typeface="Calibri" panose="020F0502020204030204" pitchFamily="34" charset="0"/>
              <a:ea typeface="Calibri" panose="020F0502020204030204" pitchFamily="34" charset="0"/>
            </a:endParaRPr>
          </a:p>
          <a:p>
            <a:pPr marL="342900" lvl="0" indent="-342900">
              <a:spcBef>
                <a:spcPts val="0"/>
              </a:spcBef>
              <a:buFont typeface="+mj-lt"/>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Walton Centre</a:t>
            </a:r>
            <a:endParaRPr lang="en-GB" sz="1200" dirty="0">
              <a:effectLst/>
              <a:latin typeface="Calibri" panose="020F0502020204030204" pitchFamily="34" charset="0"/>
              <a:ea typeface="Calibri" panose="020F0502020204030204" pitchFamily="34" charset="0"/>
            </a:endParaRPr>
          </a:p>
          <a:p>
            <a:pPr marL="342900" lvl="0" indent="-342900">
              <a:spcBef>
                <a:spcPts val="0"/>
              </a:spcBef>
              <a:buFont typeface="+mj-lt"/>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Moorfields Eye Hospital</a:t>
            </a:r>
            <a:endParaRPr lang="en-GB" sz="1200" dirty="0">
              <a:effectLst/>
              <a:latin typeface="Calibri" panose="020F0502020204030204" pitchFamily="34" charset="0"/>
              <a:ea typeface="Calibri" panose="020F0502020204030204" pitchFamily="34" charset="0"/>
            </a:endParaRPr>
          </a:p>
          <a:p>
            <a:pPr marL="342900" lvl="0" indent="-342900">
              <a:spcBef>
                <a:spcPts val="0"/>
              </a:spcBef>
              <a:buFont typeface="+mj-lt"/>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Royal Marsden</a:t>
            </a:r>
            <a:endParaRPr lang="en-GB" sz="1200" dirty="0">
              <a:effectLst/>
              <a:latin typeface="Calibri" panose="020F0502020204030204" pitchFamily="34" charset="0"/>
              <a:ea typeface="Calibri" panose="020F0502020204030204" pitchFamily="34" charset="0"/>
            </a:endParaRPr>
          </a:p>
          <a:p>
            <a:pPr marL="342900" lvl="0" indent="-342900">
              <a:spcBef>
                <a:spcPts val="0"/>
              </a:spcBef>
              <a:buFont typeface="+mj-lt"/>
              <a:buAutoNum type="arabicPeriod"/>
            </a:pPr>
            <a:r>
              <a:rPr lang="en-GB" sz="1200" dirty="0">
                <a:effectLst/>
                <a:latin typeface="Calibri" panose="020F0502020204030204" pitchFamily="34" charset="0"/>
                <a:ea typeface="Calibri" panose="020F0502020204030204" pitchFamily="34" charset="0"/>
                <a:cs typeface="Times New Roman" panose="02020603050405020304" pitchFamily="18" charset="0"/>
              </a:rPr>
              <a:t>The Royal Orthopaedic Hospital</a:t>
            </a:r>
            <a:endParaRPr lang="en-GB" sz="1200" dirty="0">
              <a:effectLst/>
              <a:latin typeface="Calibri" panose="020F0502020204030204" pitchFamily="34" charset="0"/>
              <a:ea typeface="Calibri" panose="020F0502020204030204" pitchFamily="34" charset="0"/>
            </a:endParaRPr>
          </a:p>
          <a:p>
            <a:pPr>
              <a:spcBef>
                <a:spcPts val="0"/>
              </a:spcBef>
            </a:pPr>
            <a:endParaRPr lang="en-US" dirty="0"/>
          </a:p>
        </p:txBody>
      </p:sp>
      <p:sp>
        <p:nvSpPr>
          <p:cNvPr id="4" name="Date Placeholder 3">
            <a:extLst>
              <a:ext uri="{FF2B5EF4-FFF2-40B4-BE49-F238E27FC236}">
                <a16:creationId xmlns:a16="http://schemas.microsoft.com/office/drawing/2014/main" id="{3DCE9F86-5A6B-49C1-9CD1-827754CC5244}"/>
              </a:ext>
            </a:extLst>
          </p:cNvPr>
          <p:cNvSpPr>
            <a:spLocks noGrp="1"/>
          </p:cNvSpPr>
          <p:nvPr>
            <p:ph type="dt" sz="half" idx="10"/>
          </p:nvPr>
        </p:nvSpPr>
        <p:spPr>
          <a:xfrm>
            <a:off x="366850" y="6450620"/>
            <a:ext cx="2743200" cy="365125"/>
          </a:xfrm>
        </p:spPr>
        <p:txBody>
          <a:bodyPr anchor="ctr">
            <a:normAutofit/>
          </a:bodyPr>
          <a:lstStyle/>
          <a:p>
            <a:pPr>
              <a:spcAft>
                <a:spcPts val="600"/>
              </a:spcAft>
            </a:pPr>
            <a:fld id="{A41A7A7B-F31D-B344-836C-A639F0094DD6}" type="datetime1">
              <a:rPr lang="en-GB" smtClean="0"/>
              <a:pPr>
                <a:spcAft>
                  <a:spcPts val="600"/>
                </a:spcAft>
              </a:pPr>
              <a:t>14/04/2022</a:t>
            </a:fld>
            <a:endParaRPr lang="en-US" dirty="0"/>
          </a:p>
        </p:txBody>
      </p:sp>
    </p:spTree>
    <p:extLst>
      <p:ext uri="{BB962C8B-B14F-4D97-AF65-F5344CB8AC3E}">
        <p14:creationId xmlns:p14="http://schemas.microsoft.com/office/powerpoint/2010/main" val="4068197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AB4B4479-21A7-4EF1-A576-31BEC85532D2}"/>
              </a:ext>
            </a:extLst>
          </p:cNvPr>
          <p:cNvSpPr>
            <a:spLocks noGrp="1"/>
          </p:cNvSpPr>
          <p:nvPr>
            <p:ph type="title"/>
          </p:nvPr>
        </p:nvSpPr>
        <p:spPr>
          <a:xfrm>
            <a:off x="366850" y="1032198"/>
            <a:ext cx="11458300" cy="842276"/>
          </a:xfrm>
        </p:spPr>
        <p:txBody>
          <a:bodyPr anchor="b">
            <a:normAutofit/>
          </a:bodyPr>
          <a:lstStyle/>
          <a:p>
            <a:pPr marL="0" indent="0">
              <a:buNone/>
            </a:pPr>
            <a:r>
              <a:rPr lang="en-US" dirty="0"/>
              <a:t>LHCH vs Cheshire &amp; Merseyside – 4 </a:t>
            </a:r>
            <a:r>
              <a:rPr lang="en-US"/>
              <a:t>key indicators </a:t>
            </a:r>
            <a:endParaRPr lang="en-US" dirty="0"/>
          </a:p>
        </p:txBody>
      </p:sp>
      <p:pic>
        <p:nvPicPr>
          <p:cNvPr id="7" name="Picture 6">
            <a:extLst>
              <a:ext uri="{FF2B5EF4-FFF2-40B4-BE49-F238E27FC236}">
                <a16:creationId xmlns:a16="http://schemas.microsoft.com/office/drawing/2014/main" id="{665DF2B7-BDE6-42D8-8D41-38B03580DEA3}"/>
              </a:ext>
            </a:extLst>
          </p:cNvPr>
          <p:cNvPicPr>
            <a:picLocks noChangeAspect="1"/>
          </p:cNvPicPr>
          <p:nvPr/>
        </p:nvPicPr>
        <p:blipFill rotWithShape="1">
          <a:blip r:embed="rId2"/>
          <a:srcRect t="10520" b="1324"/>
          <a:stretch/>
        </p:blipFill>
        <p:spPr>
          <a:xfrm>
            <a:off x="272562" y="2113917"/>
            <a:ext cx="7194821" cy="4497900"/>
          </a:xfrm>
          <a:prstGeom prst="rect">
            <a:avLst/>
          </a:prstGeom>
          <a:noFill/>
        </p:spPr>
      </p:pic>
      <p:sp>
        <p:nvSpPr>
          <p:cNvPr id="17" name="Content Placeholder 3">
            <a:extLst>
              <a:ext uri="{FF2B5EF4-FFF2-40B4-BE49-F238E27FC236}">
                <a16:creationId xmlns:a16="http://schemas.microsoft.com/office/drawing/2014/main" id="{5BF9FAD5-BB64-5D06-F492-8E19252DC9EF}"/>
              </a:ext>
            </a:extLst>
          </p:cNvPr>
          <p:cNvSpPr>
            <a:spLocks noGrp="1"/>
          </p:cNvSpPr>
          <p:nvPr>
            <p:ph sz="half" idx="2"/>
          </p:nvPr>
        </p:nvSpPr>
        <p:spPr>
          <a:xfrm>
            <a:off x="7627075" y="2468915"/>
            <a:ext cx="4292363" cy="1920170"/>
          </a:xfrm>
        </p:spPr>
        <p:txBody>
          <a:bodyPr/>
          <a:lstStyle/>
          <a:p>
            <a:pPr marL="0" indent="0">
              <a:buNone/>
            </a:pPr>
            <a:r>
              <a:rPr lang="en-US" sz="1400" dirty="0"/>
              <a:t>LHCH came 1</a:t>
            </a:r>
            <a:r>
              <a:rPr lang="en-US" sz="1400" baseline="30000" dirty="0"/>
              <a:t>st</a:t>
            </a:r>
            <a:r>
              <a:rPr lang="en-US" sz="1400" dirty="0"/>
              <a:t> in all 4 key indicators across C&amp;M against all NHS Trusts in 2021:</a:t>
            </a:r>
          </a:p>
        </p:txBody>
      </p:sp>
      <p:sp>
        <p:nvSpPr>
          <p:cNvPr id="4" name="Date Placeholder 3">
            <a:extLst>
              <a:ext uri="{FF2B5EF4-FFF2-40B4-BE49-F238E27FC236}">
                <a16:creationId xmlns:a16="http://schemas.microsoft.com/office/drawing/2014/main" id="{3DCE9F86-5A6B-49C1-9CD1-827754CC5244}"/>
              </a:ext>
            </a:extLst>
          </p:cNvPr>
          <p:cNvSpPr>
            <a:spLocks noGrp="1"/>
          </p:cNvSpPr>
          <p:nvPr>
            <p:ph type="dt" sz="half" idx="10"/>
          </p:nvPr>
        </p:nvSpPr>
        <p:spPr>
          <a:xfrm>
            <a:off x="366850" y="6450620"/>
            <a:ext cx="2743200" cy="365125"/>
          </a:xfrm>
        </p:spPr>
        <p:txBody>
          <a:bodyPr anchor="ctr">
            <a:normAutofit/>
          </a:bodyPr>
          <a:lstStyle/>
          <a:p>
            <a:pPr>
              <a:spcAft>
                <a:spcPts val="600"/>
              </a:spcAft>
            </a:pPr>
            <a:fld id="{A41A7A7B-F31D-B344-836C-A639F0094DD6}" type="datetime1">
              <a:rPr lang="en-GB" smtClean="0"/>
              <a:pPr>
                <a:spcAft>
                  <a:spcPts val="600"/>
                </a:spcAft>
              </a:pPr>
              <a:t>14/04/2022</a:t>
            </a:fld>
            <a:endParaRPr lang="en-US" dirty="0"/>
          </a:p>
        </p:txBody>
      </p:sp>
      <p:sp>
        <p:nvSpPr>
          <p:cNvPr id="5" name="Slide Number Placeholder 4">
            <a:extLst>
              <a:ext uri="{FF2B5EF4-FFF2-40B4-BE49-F238E27FC236}">
                <a16:creationId xmlns:a16="http://schemas.microsoft.com/office/drawing/2014/main" id="{7B24DB95-B286-4E47-BBB8-C1C3EFCF55AC}"/>
              </a:ext>
            </a:extLst>
          </p:cNvPr>
          <p:cNvSpPr>
            <a:spLocks noGrp="1"/>
          </p:cNvSpPr>
          <p:nvPr>
            <p:ph type="sldNum" sz="quarter" idx="12"/>
          </p:nvPr>
        </p:nvSpPr>
        <p:spPr>
          <a:xfrm>
            <a:off x="9081950" y="6450620"/>
            <a:ext cx="2743200" cy="365125"/>
          </a:xfrm>
        </p:spPr>
        <p:txBody>
          <a:bodyPr anchor="ctr">
            <a:normAutofit/>
          </a:bodyPr>
          <a:lstStyle/>
          <a:p>
            <a:pPr>
              <a:spcAft>
                <a:spcPts val="600"/>
              </a:spcAft>
            </a:pPr>
            <a:fld id="{C53DD674-0FE8-9A43-90ED-815A93F2FBA3}" type="slidenum">
              <a:rPr lang="en-US" smtClean="0"/>
              <a:pPr>
                <a:spcAft>
                  <a:spcPts val="600"/>
                </a:spcAft>
              </a:pPr>
              <a:t>7</a:t>
            </a:fld>
            <a:endParaRPr lang="en-US" dirty="0"/>
          </a:p>
        </p:txBody>
      </p:sp>
      <p:pic>
        <p:nvPicPr>
          <p:cNvPr id="3" name="Picture 2">
            <a:extLst>
              <a:ext uri="{FF2B5EF4-FFF2-40B4-BE49-F238E27FC236}">
                <a16:creationId xmlns:a16="http://schemas.microsoft.com/office/drawing/2014/main" id="{A53B7EA7-977C-42F5-9014-81228D805AC6}"/>
              </a:ext>
            </a:extLst>
          </p:cNvPr>
          <p:cNvPicPr>
            <a:picLocks noChangeAspect="1"/>
          </p:cNvPicPr>
          <p:nvPr/>
        </p:nvPicPr>
        <p:blipFill>
          <a:blip r:embed="rId3"/>
          <a:stretch>
            <a:fillRect/>
          </a:stretch>
        </p:blipFill>
        <p:spPr>
          <a:xfrm>
            <a:off x="8035750" y="3086100"/>
            <a:ext cx="3692685" cy="1501692"/>
          </a:xfrm>
          <a:prstGeom prst="rect">
            <a:avLst/>
          </a:prstGeom>
        </p:spPr>
      </p:pic>
    </p:spTree>
    <p:extLst>
      <p:ext uri="{BB962C8B-B14F-4D97-AF65-F5344CB8AC3E}">
        <p14:creationId xmlns:p14="http://schemas.microsoft.com/office/powerpoint/2010/main" val="2385687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662180" y="2862472"/>
            <a:ext cx="3041803" cy="2907801"/>
          </a:xfrm>
          <a:prstGeom prst="rect">
            <a:avLst/>
          </a:prstGeom>
        </p:spPr>
        <p:txBody>
          <a:bodyPr vert="horz" lIns="121920" tIns="60960" rIns="121920" bIns="6096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ct val="90000"/>
              </a:lnSpc>
              <a:spcAft>
                <a:spcPts val="800"/>
              </a:spcAft>
            </a:pPr>
            <a:r>
              <a:rPr lang="en-US" sz="4000" b="1" dirty="0">
                <a:solidFill>
                  <a:srgbClr val="FFFFFF"/>
                </a:solidFill>
              </a:rPr>
              <a:t>Questions?</a:t>
            </a:r>
          </a:p>
          <a:p>
            <a:pPr algn="l">
              <a:lnSpc>
                <a:spcPct val="90000"/>
              </a:lnSpc>
              <a:spcAft>
                <a:spcPts val="800"/>
              </a:spcAft>
            </a:pPr>
            <a:endParaRPr lang="en-US" sz="4000" dirty="0">
              <a:solidFill>
                <a:srgbClr val="FFFFFF"/>
              </a:solidFill>
            </a:endParaRPr>
          </a:p>
          <a:p>
            <a:pPr algn="l">
              <a:lnSpc>
                <a:spcPct val="90000"/>
              </a:lnSpc>
              <a:spcAft>
                <a:spcPts val="800"/>
              </a:spcAft>
            </a:pPr>
            <a:endParaRPr lang="en-US" sz="4000" b="1" dirty="0">
              <a:solidFill>
                <a:srgbClr val="FFFFFF"/>
              </a:solidFill>
            </a:endParaRPr>
          </a:p>
          <a:p>
            <a:pPr algn="l">
              <a:lnSpc>
                <a:spcPct val="90000"/>
              </a:lnSpc>
              <a:spcAft>
                <a:spcPts val="800"/>
              </a:spcAft>
            </a:pPr>
            <a:endParaRPr lang="en-US" sz="4000" b="1" dirty="0">
              <a:solidFill>
                <a:srgbClr val="FFFFFF"/>
              </a:solidFill>
            </a:endParaRPr>
          </a:p>
        </p:txBody>
      </p:sp>
      <p:sp>
        <p:nvSpPr>
          <p:cNvPr id="8" name="Title 1"/>
          <p:cNvSpPr txBox="1">
            <a:spLocks/>
          </p:cNvSpPr>
          <p:nvPr/>
        </p:nvSpPr>
        <p:spPr>
          <a:xfrm>
            <a:off x="12727" y="1796819"/>
            <a:ext cx="12192000" cy="1768012"/>
          </a:xfrm>
          <a:prstGeom prst="rect">
            <a:avLst/>
          </a:prstGeom>
        </p:spPr>
        <p:txBody>
          <a:bodyP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sz="5867" b="1" dirty="0">
              <a:solidFill>
                <a:schemeClr val="bg1">
                  <a:lumMod val="50000"/>
                </a:schemeClr>
              </a:solidFill>
              <a:latin typeface="Arial" pitchFamily="34" charset="0"/>
              <a:cs typeface="Arial" pitchFamily="34" charset="0"/>
            </a:endParaRPr>
          </a:p>
        </p:txBody>
      </p:sp>
      <p:sp>
        <p:nvSpPr>
          <p:cNvPr id="11" name="Title 10">
            <a:extLst>
              <a:ext uri="{FF2B5EF4-FFF2-40B4-BE49-F238E27FC236}">
                <a16:creationId xmlns:a16="http://schemas.microsoft.com/office/drawing/2014/main" id="{34589BFE-8113-42CA-A40A-A7755FC6BBF3}"/>
              </a:ext>
            </a:extLst>
          </p:cNvPr>
          <p:cNvSpPr>
            <a:spLocks noGrp="1"/>
          </p:cNvSpPr>
          <p:nvPr>
            <p:ph type="title"/>
          </p:nvPr>
        </p:nvSpPr>
        <p:spPr/>
        <p:txBody>
          <a:bodyPr/>
          <a:lstStyle/>
          <a:p>
            <a:pPr algn="l">
              <a:lnSpc>
                <a:spcPct val="90000"/>
              </a:lnSpc>
              <a:spcAft>
                <a:spcPts val="1200"/>
              </a:spcAft>
            </a:pPr>
            <a:r>
              <a:rPr lang="en-GB" sz="3200" dirty="0">
                <a:latin typeface="Calibri" panose="020F0502020204030204" pitchFamily="34" charset="0"/>
                <a:ea typeface="+mn-ea"/>
                <a:cs typeface="+mn-cs"/>
              </a:rPr>
              <a:t>LHCH 2020 vs 2021: 5 Most improved scores</a:t>
            </a:r>
            <a:endParaRPr lang="en-US" sz="3200" dirty="0">
              <a:latin typeface="Calibri" panose="020F0502020204030204" pitchFamily="34" charset="0"/>
              <a:ea typeface="+mn-ea"/>
              <a:cs typeface="+mn-cs"/>
            </a:endParaRPr>
          </a:p>
        </p:txBody>
      </p:sp>
      <p:graphicFrame>
        <p:nvGraphicFramePr>
          <p:cNvPr id="14" name="hist_improved">
            <a:extLst>
              <a:ext uri="{FF2B5EF4-FFF2-40B4-BE49-F238E27FC236}">
                <a16:creationId xmlns:a16="http://schemas.microsoft.com/office/drawing/2014/main" id="{E5816FBA-995B-4963-B844-8D7AD3019DA7}"/>
              </a:ext>
            </a:extLst>
          </p:cNvPr>
          <p:cNvGraphicFramePr>
            <a:graphicFrameLocks noGrp="1"/>
          </p:cNvGraphicFramePr>
          <p:nvPr>
            <p:custDataLst>
              <p:tags r:id="rId1"/>
            </p:custDataLst>
            <p:extLst>
              <p:ext uri="{D42A27DB-BD31-4B8C-83A1-F6EECF244321}">
                <p14:modId xmlns:p14="http://schemas.microsoft.com/office/powerpoint/2010/main" val="276465018"/>
              </p:ext>
            </p:extLst>
          </p:nvPr>
        </p:nvGraphicFramePr>
        <p:xfrm>
          <a:off x="366849" y="2124075"/>
          <a:ext cx="6729275" cy="4238626"/>
        </p:xfrm>
        <a:graphic>
          <a:graphicData uri="http://schemas.openxmlformats.org/drawingml/2006/table">
            <a:tbl>
              <a:tblPr firstRow="1" bandRow="1">
                <a:tableStyleId>{5940675A-B579-460E-94D1-54222C63F5DA}</a:tableStyleId>
              </a:tblPr>
              <a:tblGrid>
                <a:gridCol w="4446901">
                  <a:extLst>
                    <a:ext uri="{9D8B030D-6E8A-4147-A177-3AD203B41FA5}">
                      <a16:colId xmlns:a16="http://schemas.microsoft.com/office/drawing/2014/main" val="20001"/>
                    </a:ext>
                  </a:extLst>
                </a:gridCol>
                <a:gridCol w="1148264">
                  <a:extLst>
                    <a:ext uri="{9D8B030D-6E8A-4147-A177-3AD203B41FA5}">
                      <a16:colId xmlns:a16="http://schemas.microsoft.com/office/drawing/2014/main" val="31426999"/>
                    </a:ext>
                  </a:extLst>
                </a:gridCol>
                <a:gridCol w="1134110">
                  <a:extLst>
                    <a:ext uri="{9D8B030D-6E8A-4147-A177-3AD203B41FA5}">
                      <a16:colId xmlns:a16="http://schemas.microsoft.com/office/drawing/2014/main" val="3764515644"/>
                    </a:ext>
                  </a:extLst>
                </a:gridCol>
              </a:tblGrid>
              <a:tr h="813854">
                <a:tc>
                  <a:txBody>
                    <a:bodyPr/>
                    <a:lstStyle/>
                    <a:p>
                      <a:r>
                        <a:rPr lang="en-GB" sz="1400" b="1" dirty="0">
                          <a:solidFill>
                            <a:schemeClr val="bg1"/>
                          </a:solidFill>
                          <a:latin typeface="Arial" panose="020B0604020202020204" pitchFamily="34" charset="0"/>
                          <a:cs typeface="Arial" panose="020B0604020202020204" pitchFamily="34" charset="0"/>
                        </a:rPr>
                        <a:t>Most improved scores</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solidFill>
                      <a:srgbClr val="00B050"/>
                    </a:solidFill>
                  </a:tcPr>
                </a:tc>
                <a:tc>
                  <a:txBody>
                    <a:bodyPr/>
                    <a:lstStyle/>
                    <a:p>
                      <a:pPr algn="ctr"/>
                      <a:r>
                        <a:rPr lang="en-GB" sz="1400" b="1" dirty="0">
                          <a:solidFill>
                            <a:schemeClr val="bg1"/>
                          </a:solidFill>
                          <a:latin typeface="Arial" panose="020B0604020202020204" pitchFamily="34" charset="0"/>
                          <a:cs typeface="Arial" panose="020B0604020202020204" pitchFamily="34" charset="0"/>
                        </a:rPr>
                        <a:t>Trust 2021</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solidFill>
                      <a:srgbClr val="00B050"/>
                    </a:solidFill>
                  </a:tcPr>
                </a:tc>
                <a:tc>
                  <a:txBody>
                    <a:bodyPr/>
                    <a:lstStyle/>
                    <a:p>
                      <a:pPr algn="ctr"/>
                      <a:r>
                        <a:rPr lang="en-GB" sz="1400" b="1" dirty="0">
                          <a:solidFill>
                            <a:schemeClr val="bg1"/>
                          </a:solidFill>
                          <a:latin typeface="Arial" panose="020B0604020202020204" pitchFamily="34" charset="0"/>
                          <a:cs typeface="Arial" panose="020B0604020202020204" pitchFamily="34" charset="0"/>
                        </a:rPr>
                        <a:t>Trust 2020</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solidFill>
                      <a:srgbClr val="00B050"/>
                    </a:solidFill>
                  </a:tcPr>
                </a:tc>
                <a:extLst>
                  <a:ext uri="{0D108BD9-81ED-4DB2-BD59-A6C34878D82A}">
                    <a16:rowId xmlns:a16="http://schemas.microsoft.com/office/drawing/2014/main" val="10000"/>
                  </a:ext>
                </a:extLst>
              </a:tr>
              <a:tr h="751141">
                <a:tc>
                  <a:txBody>
                    <a:bodyPr/>
                    <a:lstStyle/>
                    <a:p>
                      <a:pPr marL="0" marR="0" lvl="0" indent="0" algn="l" defTabSz="445893"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q13a. Not experienced physical violence from patients/service users, their relatives or other members of the public</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marL="0" marR="0" lvl="0" indent="0" algn="ctr" defTabSz="445893"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92%</a:t>
                      </a:r>
                    </a:p>
                    <a:p>
                      <a:pPr marL="0" marR="0" lvl="0" indent="0" algn="ctr" defTabSz="445893" rtl="0" eaLnBrk="1" fontAlgn="auto" latinLnBrk="0" hangingPunct="1">
                        <a:lnSpc>
                          <a:spcPct val="100000"/>
                        </a:lnSpc>
                        <a:spcBef>
                          <a:spcPts val="0"/>
                        </a:spcBef>
                        <a:spcAft>
                          <a:spcPts val="0"/>
                        </a:spcAft>
                        <a:buClrTx/>
                        <a:buSzTx/>
                        <a:buFontTx/>
                        <a:buNone/>
                        <a:tabLst/>
                        <a:defRPr/>
                      </a:pPr>
                      <a:r>
                        <a:rPr lang="en-GB" sz="1400" b="1" dirty="0">
                          <a:solidFill>
                            <a:srgbClr val="7DAF64"/>
                          </a:solidFill>
                          <a:latin typeface="Arial" panose="020B0604020202020204" pitchFamily="34" charset="0"/>
                          <a:cs typeface="Arial" panose="020B0604020202020204" pitchFamily="34" charset="0"/>
                        </a:rPr>
                        <a:t>(+3%)</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marL="0" marR="0" lvl="0" indent="0" algn="ctr" defTabSz="445893" rtl="0" eaLnBrk="1" fontAlgn="auto" latinLnBrk="0" hangingPunct="1">
                        <a:lnSpc>
                          <a:spcPct val="100000"/>
                        </a:lnSpc>
                        <a:spcBef>
                          <a:spcPts val="0"/>
                        </a:spcBef>
                        <a:spcAft>
                          <a:spcPts val="0"/>
                        </a:spcAft>
                        <a:buClrTx/>
                        <a:buSzTx/>
                        <a:buFontTx/>
                        <a:buNone/>
                        <a:tabLst/>
                        <a:defRPr/>
                      </a:pPr>
                      <a:r>
                        <a:rPr lang="en-GB" sz="1400" dirty="0">
                          <a:solidFill>
                            <a:srgbClr val="4D4639"/>
                          </a:solidFill>
                          <a:latin typeface="Arial" panose="020B0604020202020204" pitchFamily="34" charset="0"/>
                          <a:cs typeface="Arial" panose="020B0604020202020204" pitchFamily="34" charset="0"/>
                        </a:rPr>
                        <a:t>89%</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1"/>
                  </a:ext>
                </a:extLst>
              </a:tr>
              <a:tr h="751141">
                <a:tc>
                  <a:txBody>
                    <a:bodyPr/>
                    <a:lstStyle/>
                    <a:p>
                      <a:pPr>
                        <a:defRPr/>
                      </a:pPr>
                      <a:r>
                        <a:rPr lang="en-GB" sz="1400" dirty="0">
                          <a:solidFill>
                            <a:srgbClr val="4D4639"/>
                          </a:solidFill>
                          <a:latin typeface="Arial" panose="020B0604020202020204" pitchFamily="34" charset="0"/>
                          <a:cs typeface="Arial" panose="020B0604020202020204" pitchFamily="34" charset="0"/>
                        </a:rPr>
                        <a:t>q10c. Don't work any additional unpaid hours per week for this organisation, over and above contracted hours</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48%</a:t>
                      </a:r>
                    </a:p>
                    <a:p>
                      <a:pPr algn="ctr">
                        <a:defRPr/>
                      </a:pPr>
                      <a:r>
                        <a:rPr lang="en-GB" sz="1400" b="1" kern="1200" dirty="0">
                          <a:solidFill>
                            <a:srgbClr val="7DAF64"/>
                          </a:solidFill>
                          <a:latin typeface="Arial" panose="020B0604020202020204" pitchFamily="34" charset="0"/>
                          <a:ea typeface="+mn-ea"/>
                          <a:cs typeface="Arial" panose="020B0604020202020204" pitchFamily="34" charset="0"/>
                        </a:rPr>
                        <a:t>(+2%)</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46%</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2"/>
                  </a:ext>
                </a:extLst>
              </a:tr>
              <a:tr h="640830">
                <a:tc>
                  <a:txBody>
                    <a:bodyPr/>
                    <a:lstStyle/>
                    <a:p>
                      <a:pPr>
                        <a:defRPr/>
                      </a:pPr>
                      <a:r>
                        <a:rPr lang="en-GB" sz="1400" dirty="0">
                          <a:solidFill>
                            <a:srgbClr val="4D4639"/>
                          </a:solidFill>
                          <a:latin typeface="Arial" panose="020B0604020202020204" pitchFamily="34" charset="0"/>
                          <a:cs typeface="Arial" panose="020B0604020202020204" pitchFamily="34" charset="0"/>
                        </a:rPr>
                        <a:t>q14d. Last experience of harassment/bullying/abuse reported</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52%</a:t>
                      </a:r>
                    </a:p>
                    <a:p>
                      <a:pPr algn="ctr">
                        <a:defRPr/>
                      </a:pPr>
                      <a:r>
                        <a:rPr lang="en-GB" sz="1400" b="1" kern="1200" dirty="0">
                          <a:solidFill>
                            <a:srgbClr val="7DAF64"/>
                          </a:solidFill>
                          <a:latin typeface="Arial" panose="020B0604020202020204" pitchFamily="34" charset="0"/>
                          <a:ea typeface="+mn-ea"/>
                          <a:cs typeface="Arial" panose="020B0604020202020204" pitchFamily="34" charset="0"/>
                        </a:rPr>
                        <a:t>(+3%)</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49%</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3"/>
                  </a:ext>
                </a:extLst>
              </a:tr>
              <a:tr h="640830">
                <a:tc>
                  <a:txBody>
                    <a:bodyPr/>
                    <a:lstStyle/>
                    <a:p>
                      <a:pPr>
                        <a:defRPr/>
                      </a:pPr>
                      <a:r>
                        <a:rPr lang="en-GB" sz="1400" dirty="0">
                          <a:solidFill>
                            <a:srgbClr val="4D4639"/>
                          </a:solidFill>
                          <a:latin typeface="Arial" panose="020B0604020202020204" pitchFamily="34" charset="0"/>
                          <a:cs typeface="Arial" panose="020B0604020202020204" pitchFamily="34" charset="0"/>
                        </a:rPr>
                        <a:t>q9a. Immediate manager encourages me at work</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76%</a:t>
                      </a:r>
                    </a:p>
                    <a:p>
                      <a:pPr marL="0" algn="ctr" defTabSz="914400" rtl="0" eaLnBrk="1" latinLnBrk="0" hangingPunct="1">
                        <a:defRPr/>
                      </a:pPr>
                      <a:r>
                        <a:rPr lang="en-GB" sz="1400" b="1" kern="1200" dirty="0">
                          <a:solidFill>
                            <a:srgbClr val="7DAF64"/>
                          </a:solidFill>
                          <a:latin typeface="Arial" panose="020B0604020202020204" pitchFamily="34" charset="0"/>
                          <a:ea typeface="+mn-ea"/>
                          <a:cs typeface="Arial" panose="020B0604020202020204" pitchFamily="34" charset="0"/>
                        </a:rPr>
                        <a:t>(+1%)</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75%</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4"/>
                  </a:ext>
                </a:extLst>
              </a:tr>
              <a:tr h="640830">
                <a:tc>
                  <a:txBody>
                    <a:bodyPr/>
                    <a:lstStyle/>
                    <a:p>
                      <a:pPr>
                        <a:defRPr/>
                      </a:pPr>
                      <a:r>
                        <a:rPr lang="en-GB" sz="1400" dirty="0">
                          <a:solidFill>
                            <a:srgbClr val="4D4639"/>
                          </a:solidFill>
                          <a:latin typeface="Arial" panose="020B0604020202020204" pitchFamily="34" charset="0"/>
                          <a:cs typeface="Arial" panose="020B0604020202020204" pitchFamily="34" charset="0"/>
                        </a:rPr>
                        <a:t>q21e. Feel safe to speak up about anything that concerns me in this organisation</a:t>
                      </a:r>
                    </a:p>
                  </a:txBody>
                  <a:tcPr marL="72000" marR="72000" marT="36000" marB="36000"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75%</a:t>
                      </a:r>
                    </a:p>
                    <a:p>
                      <a:pPr marL="0" algn="ctr" defTabSz="914400" rtl="0" eaLnBrk="1" latinLnBrk="0" hangingPunct="1">
                        <a:defRPr/>
                      </a:pPr>
                      <a:r>
                        <a:rPr lang="en-GB" sz="1400" b="1" kern="1200" dirty="0">
                          <a:solidFill>
                            <a:srgbClr val="7DAF64"/>
                          </a:solidFill>
                          <a:latin typeface="Arial" panose="020B0604020202020204" pitchFamily="34" charset="0"/>
                          <a:ea typeface="+mn-ea"/>
                          <a:cs typeface="Arial" panose="020B0604020202020204" pitchFamily="34" charset="0"/>
                        </a:rPr>
                        <a:t>(+1%)</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tc>
                  <a:txBody>
                    <a:bodyPr/>
                    <a:lstStyle/>
                    <a:p>
                      <a:pPr algn="ctr">
                        <a:defRPr/>
                      </a:pPr>
                      <a:r>
                        <a:rPr lang="en-GB" sz="1400" dirty="0">
                          <a:solidFill>
                            <a:srgbClr val="4D4639"/>
                          </a:solidFill>
                          <a:latin typeface="Arial" panose="020B0604020202020204" pitchFamily="34" charset="0"/>
                          <a:cs typeface="Arial" panose="020B0604020202020204" pitchFamily="34" charset="0"/>
                        </a:rPr>
                        <a:t>74%</a:t>
                      </a:r>
                    </a:p>
                  </a:txBody>
                  <a:tcPr anchor="ctr">
                    <a:lnL w="12700" cap="flat" cmpd="sng" algn="ctr">
                      <a:solidFill>
                        <a:srgbClr val="4D4639"/>
                      </a:solidFill>
                      <a:prstDash val="solid"/>
                      <a:round/>
                      <a:headEnd type="none" w="med" len="med"/>
                      <a:tailEnd type="none" w="med" len="med"/>
                    </a:lnL>
                    <a:lnR w="12700" cap="flat" cmpd="sng" algn="ctr">
                      <a:solidFill>
                        <a:srgbClr val="4D4639"/>
                      </a:solidFill>
                      <a:prstDash val="solid"/>
                      <a:round/>
                      <a:headEnd type="none" w="med" len="med"/>
                      <a:tailEnd type="none" w="med" len="med"/>
                    </a:lnR>
                    <a:lnT w="12700" cap="flat" cmpd="sng" algn="ctr">
                      <a:solidFill>
                        <a:srgbClr val="4D4639"/>
                      </a:solidFill>
                      <a:prstDash val="solid"/>
                      <a:round/>
                      <a:headEnd type="none" w="med" len="med"/>
                      <a:tailEnd type="none" w="med" len="med"/>
                    </a:lnT>
                    <a:lnB w="12700" cap="flat" cmpd="sng" algn="ctr">
                      <a:solidFill>
                        <a:srgbClr val="4D4639"/>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772281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51719" y="3163835"/>
            <a:ext cx="10488562" cy="840505"/>
          </a:xfrm>
        </p:spPr>
        <p:txBody>
          <a:bodyPr/>
          <a:lstStyle/>
          <a:p>
            <a:pPr>
              <a:spcBef>
                <a:spcPts val="0"/>
              </a:spcBef>
            </a:pPr>
            <a:r>
              <a:rPr lang="en-GB" dirty="0"/>
              <a:t>Divisions overview</a:t>
            </a:r>
            <a:br>
              <a:rPr lang="en-GB" dirty="0"/>
            </a:br>
            <a:endParaRPr lang="en-GB" sz="3600" dirty="0">
              <a:highlight>
                <a:srgbClr val="FF0000"/>
              </a:highlight>
            </a:endParaRPr>
          </a:p>
        </p:txBody>
      </p:sp>
      <p:sp>
        <p:nvSpPr>
          <p:cNvPr id="2" name="Date Placeholder 1"/>
          <p:cNvSpPr>
            <a:spLocks noGrp="1"/>
          </p:cNvSpPr>
          <p:nvPr>
            <p:ph type="dt" sz="half" idx="10"/>
          </p:nvPr>
        </p:nvSpPr>
        <p:spPr/>
        <p:txBody>
          <a:bodyPr/>
          <a:lstStyle/>
          <a:p>
            <a:fld id="{AC440313-A122-C14C-B656-D37AB3F0E6CE}" type="datetime1">
              <a:rPr lang="en-GB" smtClean="0"/>
              <a:t>14/04/2022</a:t>
            </a:fld>
            <a:endParaRPr lang="en-US" dirty="0"/>
          </a:p>
        </p:txBody>
      </p:sp>
      <p:sp>
        <p:nvSpPr>
          <p:cNvPr id="3" name="Slide Number Placeholder 2"/>
          <p:cNvSpPr>
            <a:spLocks noGrp="1"/>
          </p:cNvSpPr>
          <p:nvPr>
            <p:ph type="sldNum" sz="quarter" idx="12"/>
          </p:nvPr>
        </p:nvSpPr>
        <p:spPr/>
        <p:txBody>
          <a:bodyPr/>
          <a:lstStyle/>
          <a:p>
            <a:fld id="{C53DD674-0FE8-9A43-90ED-815A93F2FBA3}" type="slidenum">
              <a:rPr lang="en-US" smtClean="0"/>
              <a:t>9</a:t>
            </a:fld>
            <a:endParaRPr lang="en-US" dirty="0"/>
          </a:p>
        </p:txBody>
      </p:sp>
    </p:spTree>
    <p:extLst>
      <p:ext uri="{BB962C8B-B14F-4D97-AF65-F5344CB8AC3E}">
        <p14:creationId xmlns:p14="http://schemas.microsoft.com/office/powerpoint/2010/main" val="20807259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VZ_ETABS" val=""/>
  <p:tag name="E_AT_INFO" val=" "/>
</p:tagLst>
</file>

<file path=ppt/tags/tag2.xml><?xml version="1.0" encoding="utf-8"?>
<p:tagLst xmlns:a="http://schemas.openxmlformats.org/drawingml/2006/main" xmlns:r="http://schemas.openxmlformats.org/officeDocument/2006/relationships" xmlns:p="http://schemas.openxmlformats.org/presentationml/2006/main">
  <p:tag name="VZ_ETABS" val=""/>
  <p:tag name="E_AT_INFO" val=" "/>
</p:tagLst>
</file>

<file path=ppt/tags/tag3.xml><?xml version="1.0" encoding="utf-8"?>
<p:tagLst xmlns:a="http://schemas.openxmlformats.org/drawingml/2006/main" xmlns:r="http://schemas.openxmlformats.org/officeDocument/2006/relationships" xmlns:p="http://schemas.openxmlformats.org/presentationml/2006/main">
  <p:tag name="VZ_ETABS" val=""/>
  <p:tag name="E_AT_INFO" val=" "/>
</p:tagLst>
</file>

<file path=ppt/theme/theme1.xml><?xml version="1.0" encoding="utf-8"?>
<a:theme xmlns:a="http://schemas.openxmlformats.org/drawingml/2006/main" name="LHCH">
  <a:themeElements>
    <a:clrScheme name="Custom 1">
      <a:dk1>
        <a:srgbClr val="323232"/>
      </a:dk1>
      <a:lt1>
        <a:srgbClr val="FFFFFF"/>
      </a:lt1>
      <a:dk2>
        <a:srgbClr val="4F2683"/>
      </a:dk2>
      <a:lt2>
        <a:srgbClr val="EBEBEB"/>
      </a:lt2>
      <a:accent1>
        <a:srgbClr val="4F2683"/>
      </a:accent1>
      <a:accent2>
        <a:srgbClr val="F7961D"/>
      </a:accent2>
      <a:accent3>
        <a:srgbClr val="C0C0C0"/>
      </a:accent3>
      <a:accent4>
        <a:srgbClr val="28A0DC"/>
      </a:accent4>
      <a:accent5>
        <a:srgbClr val="7DAF64"/>
      </a:accent5>
      <a:accent6>
        <a:srgbClr val="FFC850"/>
      </a:accent6>
      <a:hlink>
        <a:srgbClr val="4B7FD3"/>
      </a:hlink>
      <a:folHlink>
        <a:srgbClr val="91919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HCH" id="{3EFC2655-F634-044D-9862-F122A5DF0291}" vid="{E10AC9EE-8471-4540-BB60-1C0E7746DC28}"/>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6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9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2416</TotalTime>
  <Words>1064</Words>
  <Application>Microsoft Office PowerPoint</Application>
  <PresentationFormat>Widescreen</PresentationFormat>
  <Paragraphs>171</Paragraphs>
  <Slides>15</Slides>
  <Notes>3</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15</vt:i4>
      </vt:variant>
    </vt:vector>
  </HeadingPairs>
  <TitlesOfParts>
    <vt:vector size="27" baseType="lpstr">
      <vt:lpstr>Arial</vt:lpstr>
      <vt:lpstr>Calibri</vt:lpstr>
      <vt:lpstr>Symbol</vt:lpstr>
      <vt:lpstr>Wingdings</vt:lpstr>
      <vt:lpstr>LHCH</vt:lpstr>
      <vt:lpstr>11_Office Theme</vt:lpstr>
      <vt:lpstr>12_Office Theme</vt:lpstr>
      <vt:lpstr>16_Office Theme</vt:lpstr>
      <vt:lpstr>13_Office Theme</vt:lpstr>
      <vt:lpstr>19_Office Theme</vt:lpstr>
      <vt:lpstr>14_Office Theme</vt:lpstr>
      <vt:lpstr>3_Office Theme</vt:lpstr>
      <vt:lpstr>2021 National Staff Survey Results </vt:lpstr>
      <vt:lpstr>National Summary</vt:lpstr>
      <vt:lpstr>LHCH Headlines </vt:lpstr>
      <vt:lpstr>LHCH Overview &amp; Theme Changes</vt:lpstr>
      <vt:lpstr>How LHCH Compares… </vt:lpstr>
      <vt:lpstr>People Promise: LHCH vs Acute Specialist Trusts Position</vt:lpstr>
      <vt:lpstr>LHCH vs Cheshire &amp; Merseyside – 4 key indicators </vt:lpstr>
      <vt:lpstr>LHCH 2020 vs 2021: 5 Most improved scores</vt:lpstr>
      <vt:lpstr>Divisions overview </vt:lpstr>
      <vt:lpstr>Medicine &amp; Surgical Division</vt:lpstr>
      <vt:lpstr>Clinical Services Division</vt:lpstr>
      <vt:lpstr>Non-Clinical Support &amp; Corporate Division</vt:lpstr>
      <vt:lpstr>Further analysis to be conducted</vt:lpstr>
      <vt:lpstr>Focus areas</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 Year People Strategy</dc:title>
  <dc:creator>Beth Williams-Lally</dc:creator>
  <cp:lastModifiedBy>Sarah Smith</cp:lastModifiedBy>
  <cp:revision>33</cp:revision>
  <dcterms:created xsi:type="dcterms:W3CDTF">2021-10-05T12:37:37Z</dcterms:created>
  <dcterms:modified xsi:type="dcterms:W3CDTF">2022-04-14T18:24:44Z</dcterms:modified>
</cp:coreProperties>
</file>